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C9FD0-0FBD-4ED0-972B-359E90EA4B40}" v="107" dt="2022-06-29T01:42:02.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0" d="100"/>
          <a:sy n="80" d="100"/>
        </p:scale>
        <p:origin x="114" y="18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FE0693-C0A6-58FE-7681-66270F5B13B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877B13E-EE71-358D-CC6E-A47879BE5B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5A628F97-F35B-4340-3B52-82F674D8E47D}"/>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5" name="Marcador de pie de página 4">
            <a:extLst>
              <a:ext uri="{FF2B5EF4-FFF2-40B4-BE49-F238E27FC236}">
                <a16:creationId xmlns:a16="http://schemas.microsoft.com/office/drawing/2014/main" id="{330A7715-97BB-4A7A-2FDE-41D246201BB6}"/>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FAC8952D-3BC8-EDCF-FE6F-DC49A89DB6EC}"/>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2300317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91836-5FF1-0879-7293-840BEEC0228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4EA5263-FB5A-4780-4417-6FBB43D9B25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F35B509-FB5D-BCE8-4E27-BF2FEBF4E050}"/>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5" name="Marcador de pie de página 4">
            <a:extLst>
              <a:ext uri="{FF2B5EF4-FFF2-40B4-BE49-F238E27FC236}">
                <a16:creationId xmlns:a16="http://schemas.microsoft.com/office/drawing/2014/main" id="{62AFCE51-DD1B-92AB-C86F-B3B19D417DC9}"/>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29324013-16E4-0AFC-59C7-CDA888485CC4}"/>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6250581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B85AF9E-884D-2828-3CD4-439FB53540B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FD88253-19C7-935F-590A-9FECFC0C925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19A4F93-D70A-35B3-F820-445D86B65985}"/>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5" name="Marcador de pie de página 4">
            <a:extLst>
              <a:ext uri="{FF2B5EF4-FFF2-40B4-BE49-F238E27FC236}">
                <a16:creationId xmlns:a16="http://schemas.microsoft.com/office/drawing/2014/main" id="{2CB2DF9C-9BE5-B7F3-7916-9E00AFEE7870}"/>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94C0FCF1-0BFB-38FF-C795-17ADA40E20E3}"/>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993127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364E70-6147-841B-6D37-F7027A1C3F3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F408372-4999-11F6-FD1D-E254D631493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BAC1820-0EAE-F1FB-F41D-525BB47AAED9}"/>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5" name="Marcador de pie de página 4">
            <a:extLst>
              <a:ext uri="{FF2B5EF4-FFF2-40B4-BE49-F238E27FC236}">
                <a16:creationId xmlns:a16="http://schemas.microsoft.com/office/drawing/2014/main" id="{6410714D-9BAD-E0E0-CEE2-21510797C569}"/>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E37C1241-51CC-1FBD-20F9-BB882CA7E43E}"/>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308871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6D4C3-269F-8BD5-0ED8-A69FED5AEE1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88919BA-8F99-FEB5-B9B5-B25082F97E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5D08AED-788F-8F27-2DA4-CDD41FF1D730}"/>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5" name="Marcador de pie de página 4">
            <a:extLst>
              <a:ext uri="{FF2B5EF4-FFF2-40B4-BE49-F238E27FC236}">
                <a16:creationId xmlns:a16="http://schemas.microsoft.com/office/drawing/2014/main" id="{D427DF62-2148-2630-3C58-934A3DCA95B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E39D6AC9-4CAD-D964-2DBC-7B65963BFDE3}"/>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2851135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E08C4E-8134-BD06-3528-937A932C4CF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851E4A8-1FE7-9BCE-4262-15D15D1E4A7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4FB8935-6286-C6FD-CE1F-41C8CC03B68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38059CF-BE8F-1E35-C00A-6E40C1C3F639}"/>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6" name="Marcador de pie de página 5">
            <a:extLst>
              <a:ext uri="{FF2B5EF4-FFF2-40B4-BE49-F238E27FC236}">
                <a16:creationId xmlns:a16="http://schemas.microsoft.com/office/drawing/2014/main" id="{77F2318C-642B-17FF-38A1-91A261E024D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5028A7E-B84F-232F-FA1C-FA169A558FEA}"/>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264730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C20F0-1BA1-5360-CDFE-8D3F58D3C76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5A76E4-B439-7FAD-5D35-CDCE66943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45A7942-0910-7BC6-6EBC-15DD94E924D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F89BF458-CC7C-6114-D514-00DAA99A9B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B0EF8BF-F36D-4250-E28B-91EB3A38EF7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AACB0F2-7C90-FC78-232F-A0ADC43E8A97}"/>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8" name="Marcador de pie de página 7">
            <a:extLst>
              <a:ext uri="{FF2B5EF4-FFF2-40B4-BE49-F238E27FC236}">
                <a16:creationId xmlns:a16="http://schemas.microsoft.com/office/drawing/2014/main" id="{49C17FC6-5A75-B5C6-B7CE-69A76613EA1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900E85D9-DE78-924F-56F1-DAF849C3AC9F}"/>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9624834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75EF8-B3B4-D67C-0E25-5C3158ACA29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6D5E42C3-9580-1B6D-CFC6-5C994DBC8F4E}"/>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4" name="Marcador de pie de página 3">
            <a:extLst>
              <a:ext uri="{FF2B5EF4-FFF2-40B4-BE49-F238E27FC236}">
                <a16:creationId xmlns:a16="http://schemas.microsoft.com/office/drawing/2014/main" id="{31A60FBA-7A50-5F81-7263-584C42D6004A}"/>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B5B0D12D-52B5-E020-3234-BB0A17BDDEED}"/>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85639186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88CD4E9-B807-161F-0905-D54BD7261EAE}"/>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3" name="Marcador de pie de página 2">
            <a:extLst>
              <a:ext uri="{FF2B5EF4-FFF2-40B4-BE49-F238E27FC236}">
                <a16:creationId xmlns:a16="http://schemas.microsoft.com/office/drawing/2014/main" id="{EE33A03A-0B41-3E1E-F695-596C5A773899}"/>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C4A1F105-D3B9-9349-B157-680265381C7D}"/>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8977359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6AA943-B0C1-C79B-DCAB-8AC45340E11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C7A92B8-76E8-15FC-82D2-5E86B1F0C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E847DC8-2484-0944-2389-FAD7DD076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6877304-D8AA-B481-A8E6-C3DB209E0AED}"/>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6" name="Marcador de pie de página 5">
            <a:extLst>
              <a:ext uri="{FF2B5EF4-FFF2-40B4-BE49-F238E27FC236}">
                <a16:creationId xmlns:a16="http://schemas.microsoft.com/office/drawing/2014/main" id="{4AA99C95-2F05-4F53-C550-2DE024C7A6B0}"/>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92546EE9-EF80-4731-588A-18CBC87C171C}"/>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1192960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21320D-523B-C95D-D985-6CC1CA5C2DD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A40C38F-E012-206E-D615-6C9643F10D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6ADFBE0-FADE-294C-47DD-5B2FBE6C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FA779DD-F353-D80A-64E8-B51FB98E1229}"/>
              </a:ext>
            </a:extLst>
          </p:cNvPr>
          <p:cNvSpPr>
            <a:spLocks noGrp="1"/>
          </p:cNvSpPr>
          <p:nvPr>
            <p:ph type="dt" sz="half" idx="10"/>
          </p:nvPr>
        </p:nvSpPr>
        <p:spPr/>
        <p:txBody>
          <a:bodyPr/>
          <a:lstStyle/>
          <a:p>
            <a:fld id="{C4408324-A84C-4A45-93B6-78D079CCE772}" type="datetime1">
              <a:rPr lang="en-US" smtClean="0"/>
              <a:t>6/28/2022</a:t>
            </a:fld>
            <a:endParaRPr lang="en-US" dirty="0"/>
          </a:p>
        </p:txBody>
      </p:sp>
      <p:sp>
        <p:nvSpPr>
          <p:cNvPr id="6" name="Marcador de pie de página 5">
            <a:extLst>
              <a:ext uri="{FF2B5EF4-FFF2-40B4-BE49-F238E27FC236}">
                <a16:creationId xmlns:a16="http://schemas.microsoft.com/office/drawing/2014/main" id="{8F54224C-843B-A256-6F56-FA272B7DAE9C}"/>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3E838A27-F3B3-AEFD-551B-7B2A4D282EB8}"/>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4936657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D8D450-5A0A-E2FF-D10D-5DB3E8FA2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04DC1C1-4ABE-EED4-5BD9-A135FD4FD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D4EE24-1D48-D87F-3E1C-6C0D49B34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6/28/2022</a:t>
            </a:fld>
            <a:endParaRPr lang="en-US" dirty="0"/>
          </a:p>
        </p:txBody>
      </p:sp>
      <p:sp>
        <p:nvSpPr>
          <p:cNvPr id="5" name="Marcador de pie de página 4">
            <a:extLst>
              <a:ext uri="{FF2B5EF4-FFF2-40B4-BE49-F238E27FC236}">
                <a16:creationId xmlns:a16="http://schemas.microsoft.com/office/drawing/2014/main" id="{06CE8B44-643C-9238-4BDB-16C20F06A6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2D5B8D51-6300-7A4E-518C-436D0CC23F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9140419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9.m4a"/><Relationship Id="rId7" Type="http://schemas.openxmlformats.org/officeDocument/2006/relationships/image" Target="../media/image1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19.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5.mp3"/><Relationship Id="rId7" Type="http://schemas.openxmlformats.org/officeDocument/2006/relationships/image" Target="../media/image4.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5.mp3"/><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6C82A1B-9EA3-9B4F-BE1D-D574191B1EFC}"/>
              </a:ext>
            </a:extLst>
          </p:cNvPr>
          <p:cNvSpPr txBox="1"/>
          <p:nvPr/>
        </p:nvSpPr>
        <p:spPr>
          <a:xfrm>
            <a:off x="3687940" y="2483342"/>
            <a:ext cx="4816119" cy="1938992"/>
          </a:xfrm>
          <a:prstGeom prst="rect">
            <a:avLst/>
          </a:prstGeom>
          <a:noFill/>
        </p:spPr>
        <p:txBody>
          <a:bodyPr wrap="square" rtlCol="0">
            <a:spAutoFit/>
          </a:bodyPr>
          <a:lstStyle/>
          <a:p>
            <a:pPr algn="ctr"/>
            <a:r>
              <a:rPr lang="es-MX" sz="6000" dirty="0">
                <a:latin typeface="+mj-lt"/>
                <a:cs typeface="Arial" panose="020B0604020202020204" pitchFamily="34" charset="0"/>
              </a:rPr>
              <a:t>INNOVA COLOMBIA</a:t>
            </a:r>
            <a:endParaRPr lang="es-CO" sz="6000" dirty="0">
              <a:latin typeface="+mj-lt"/>
              <a:cs typeface="Arial" panose="020B0604020202020204" pitchFamily="34" charset="0"/>
            </a:endParaRPr>
          </a:p>
        </p:txBody>
      </p:sp>
      <p:pic>
        <p:nvPicPr>
          <p:cNvPr id="9" name="Imagen 8" descr="Diagrama&#10;&#10;Descripción generada automáticamente">
            <a:extLst>
              <a:ext uri="{FF2B5EF4-FFF2-40B4-BE49-F238E27FC236}">
                <a16:creationId xmlns:a16="http://schemas.microsoft.com/office/drawing/2014/main" id="{EC4355F2-23C8-5B25-5D12-54D83C2CA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91" y="2961861"/>
            <a:ext cx="2652298" cy="866461"/>
          </a:xfrm>
          <a:prstGeom prst="rect">
            <a:avLst/>
          </a:prstGeom>
        </p:spPr>
      </p:pic>
      <p:sp>
        <p:nvSpPr>
          <p:cNvPr id="4" name="CuadroTexto 3">
            <a:extLst>
              <a:ext uri="{FF2B5EF4-FFF2-40B4-BE49-F238E27FC236}">
                <a16:creationId xmlns:a16="http://schemas.microsoft.com/office/drawing/2014/main" id="{632D4980-5A60-87E7-99B3-D85F15270F04}"/>
              </a:ext>
            </a:extLst>
          </p:cNvPr>
          <p:cNvSpPr txBox="1"/>
          <p:nvPr/>
        </p:nvSpPr>
        <p:spPr>
          <a:xfrm>
            <a:off x="8899154" y="5675169"/>
            <a:ext cx="3126410" cy="923330"/>
          </a:xfrm>
          <a:prstGeom prst="rect">
            <a:avLst/>
          </a:prstGeom>
          <a:noFill/>
        </p:spPr>
        <p:txBody>
          <a:bodyPr wrap="square" rtlCol="0">
            <a:spAutoFit/>
          </a:bodyPr>
          <a:lstStyle/>
          <a:p>
            <a:pPr algn="ctr"/>
            <a:r>
              <a:rPr lang="es-CO" sz="1800" b="0" i="0" u="none" strike="noStrike" dirty="0">
                <a:solidFill>
                  <a:srgbClr val="000000"/>
                </a:solidFill>
                <a:effectLst/>
              </a:rPr>
              <a:t>Jorge Daniel León Prieto</a:t>
            </a:r>
          </a:p>
          <a:p>
            <a:pPr algn="ctr"/>
            <a:r>
              <a:rPr lang="es-CO" sz="1800" b="0" i="0" u="none" strike="noStrike" dirty="0">
                <a:solidFill>
                  <a:srgbClr val="000000"/>
                </a:solidFill>
                <a:effectLst/>
              </a:rPr>
              <a:t>Daniel Mauricio Sánchez</a:t>
            </a:r>
          </a:p>
          <a:p>
            <a:pPr algn="ctr"/>
            <a:r>
              <a:rPr lang="es-CO" sz="1800" b="0" i="0" u="none" strike="noStrike" dirty="0" err="1">
                <a:solidFill>
                  <a:srgbClr val="000000"/>
                </a:solidFill>
                <a:effectLst/>
              </a:rPr>
              <a:t>Jorman</a:t>
            </a:r>
            <a:r>
              <a:rPr lang="es-CO" sz="1800" b="0" i="0" u="none" strike="noStrike" dirty="0">
                <a:solidFill>
                  <a:srgbClr val="000000"/>
                </a:solidFill>
                <a:effectLst/>
              </a:rPr>
              <a:t> Mosquera</a:t>
            </a:r>
            <a:endParaRPr lang="es-CO" dirty="0">
              <a:cs typeface="Arial" panose="020B0604020202020204" pitchFamily="34" charset="0"/>
            </a:endParaRPr>
          </a:p>
        </p:txBody>
      </p:sp>
    </p:spTree>
    <p:extLst>
      <p:ext uri="{BB962C8B-B14F-4D97-AF65-F5344CB8AC3E}">
        <p14:creationId xmlns:p14="http://schemas.microsoft.com/office/powerpoint/2010/main" val="414594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3958433" y="513236"/>
            <a:ext cx="4275133" cy="830997"/>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D. Definición de gobierno en seguridad informática</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978145" y="2272273"/>
            <a:ext cx="10235708" cy="2313454"/>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Consiste en el liderazgo, estructura organizacional y proceso para proteger la información. El gobierno de seguridad de la información es un subconjunto del gobierno corporativo de la organización; provee información estratégica, garantiza los objetivos establecidos, gestiona los riesgos de forma apropiada, usa los recursos organizacionales de manera responsable y monitorea el éxito o falla del programa de seguridad de la información.</a:t>
            </a:r>
          </a:p>
          <a:p>
            <a:br>
              <a:rPr lang="es-MX" dirty="0"/>
            </a:br>
            <a:br>
              <a:rPr lang="es-MX" sz="1400" dirty="0"/>
            </a:br>
            <a:endParaRPr lang="es-CO" sz="1400" dirty="0"/>
          </a:p>
        </p:txBody>
      </p:sp>
      <p:pic>
        <p:nvPicPr>
          <p:cNvPr id="5" name="11">
            <a:hlinkClick r:id="" action="ppaction://media"/>
            <a:extLst>
              <a:ext uri="{FF2B5EF4-FFF2-40B4-BE49-F238E27FC236}">
                <a16:creationId xmlns:a16="http://schemas.microsoft.com/office/drawing/2014/main" id="{342A0A9F-5693-B77B-7A86-0E83EEE99C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199" y="4472239"/>
            <a:ext cx="609600" cy="609600"/>
          </a:xfrm>
          <a:prstGeom prst="rect">
            <a:avLst/>
          </a:prstGeom>
        </p:spPr>
      </p:pic>
    </p:spTree>
    <p:extLst>
      <p:ext uri="{BB962C8B-B14F-4D97-AF65-F5344CB8AC3E}">
        <p14:creationId xmlns:p14="http://schemas.microsoft.com/office/powerpoint/2010/main" val="197233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359568"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E. Evaluación: Riesgos +  Amenazas  + Eventos + Incidentes.</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978145" y="2272273"/>
            <a:ext cx="10235708" cy="2441694"/>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En la empresa se realiza la implementación de metodologías de evaluación apropiada para  los sistemas informáticos, garantizando su seguridad en:</a:t>
            </a:r>
            <a:endParaRPr lang="es-MX" b="0" dirty="0">
              <a:effectLst/>
            </a:endParaRPr>
          </a:p>
          <a:p>
            <a:pPr algn="just" rtl="0" fontAlgn="base">
              <a:spcBef>
                <a:spcPts val="0"/>
              </a:spcBef>
              <a:spcAft>
                <a:spcPts val="0"/>
              </a:spcAft>
              <a:buFont typeface="Arial" panose="020B0604020202020204" pitchFamily="34" charset="0"/>
              <a:buChar char="•"/>
            </a:pPr>
            <a:r>
              <a:rPr lang="es-MX" sz="1800" b="0" i="0" u="none" strike="noStrike" dirty="0">
                <a:solidFill>
                  <a:srgbClr val="000000"/>
                </a:solidFill>
                <a:effectLst/>
              </a:rPr>
              <a:t>Análisis y escaneo de amenazas en la red </a:t>
            </a:r>
          </a:p>
          <a:p>
            <a:pPr algn="just" rtl="0" fontAlgn="base">
              <a:spcBef>
                <a:spcPts val="0"/>
              </a:spcBef>
              <a:spcAft>
                <a:spcPts val="0"/>
              </a:spcAft>
              <a:buFont typeface="Arial" panose="020B0604020202020204" pitchFamily="34" charset="0"/>
              <a:buChar char="•"/>
            </a:pPr>
            <a:r>
              <a:rPr lang="es-MX" sz="1800" b="0" i="0" u="none" strike="noStrike" dirty="0">
                <a:solidFill>
                  <a:srgbClr val="000000"/>
                </a:solidFill>
                <a:effectLst/>
              </a:rPr>
              <a:t> la actualización de los sistemas operativos</a:t>
            </a:r>
          </a:p>
          <a:p>
            <a:pPr algn="just" rtl="0" fontAlgn="base">
              <a:spcBef>
                <a:spcPts val="0"/>
              </a:spcBef>
              <a:spcAft>
                <a:spcPts val="990"/>
              </a:spcAft>
              <a:buFont typeface="Arial" panose="020B0604020202020204" pitchFamily="34" charset="0"/>
              <a:buChar char="•"/>
            </a:pPr>
            <a:r>
              <a:rPr lang="es-MX" sz="1800" b="0" i="0" u="none" strike="noStrike" dirty="0">
                <a:solidFill>
                  <a:srgbClr val="000000"/>
                </a:solidFill>
                <a:effectLst/>
              </a:rPr>
              <a:t>Inclusión de parches de seguridad </a:t>
            </a:r>
          </a:p>
          <a:p>
            <a:br>
              <a:rPr lang="es-MX" dirty="0"/>
            </a:br>
            <a:br>
              <a:rPr lang="es-MX" sz="1400" dirty="0"/>
            </a:br>
            <a:endParaRPr lang="es-CO" sz="1400" dirty="0"/>
          </a:p>
        </p:txBody>
      </p:sp>
      <p:pic>
        <p:nvPicPr>
          <p:cNvPr id="3" name="12">
            <a:hlinkClick r:id="" action="ppaction://media"/>
            <a:extLst>
              <a:ext uri="{FF2B5EF4-FFF2-40B4-BE49-F238E27FC236}">
                <a16:creationId xmlns:a16="http://schemas.microsoft.com/office/drawing/2014/main" id="{1E239542-FF30-326E-BE74-563243A4AD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99125" y="4916488"/>
            <a:ext cx="609600" cy="609600"/>
          </a:xfrm>
          <a:prstGeom prst="rect">
            <a:avLst/>
          </a:prstGeom>
        </p:spPr>
      </p:pic>
    </p:spTree>
    <p:extLst>
      <p:ext uri="{BB962C8B-B14F-4D97-AF65-F5344CB8AC3E}">
        <p14:creationId xmlns:p14="http://schemas.microsoft.com/office/powerpoint/2010/main" val="386825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359568"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F. Definición de procesos Core de la organización</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978146" y="2159337"/>
            <a:ext cx="10235708" cy="1482457"/>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El </a:t>
            </a:r>
            <a:r>
              <a:rPr lang="es-MX" sz="1800" b="0" i="0" u="none" strike="noStrike" dirty="0" err="1">
                <a:solidFill>
                  <a:srgbClr val="000000"/>
                </a:solidFill>
                <a:effectLst/>
              </a:rPr>
              <a:t>core</a:t>
            </a:r>
            <a:r>
              <a:rPr lang="es-MX" sz="1800" b="0" i="0" u="none" strike="noStrike" dirty="0">
                <a:solidFill>
                  <a:srgbClr val="000000"/>
                </a:solidFill>
                <a:effectLst/>
              </a:rPr>
              <a:t> de INNOVA es el desarrollo de software enfocado en el </a:t>
            </a:r>
            <a:r>
              <a:rPr lang="es-MX" sz="1800" b="0" i="0" u="none" strike="noStrike" dirty="0" err="1">
                <a:solidFill>
                  <a:srgbClr val="000000"/>
                </a:solidFill>
                <a:effectLst/>
              </a:rPr>
              <a:t>maching-learning</a:t>
            </a:r>
            <a:r>
              <a:rPr lang="es-MX" sz="1800" b="0" i="0" u="none" strike="noStrike" dirty="0">
                <a:solidFill>
                  <a:srgbClr val="000000"/>
                </a:solidFill>
                <a:effectLst/>
              </a:rPr>
              <a:t>, </a:t>
            </a:r>
            <a:r>
              <a:rPr lang="es-MX" sz="1800" b="0" i="0" u="none" strike="noStrike" dirty="0" err="1">
                <a:solidFill>
                  <a:srgbClr val="000000"/>
                </a:solidFill>
                <a:effectLst/>
              </a:rPr>
              <a:t>big</a:t>
            </a:r>
            <a:r>
              <a:rPr lang="es-MX" sz="1800" b="0" i="0" u="none" strike="noStrike" dirty="0">
                <a:solidFill>
                  <a:srgbClr val="000000"/>
                </a:solidFill>
                <a:effectLst/>
              </a:rPr>
              <a:t> data e IA, utilizando como principal herramienta el uso de software libre.</a:t>
            </a:r>
          </a:p>
          <a:p>
            <a:br>
              <a:rPr lang="es-MX" dirty="0"/>
            </a:br>
            <a:br>
              <a:rPr lang="es-MX" sz="1400" dirty="0"/>
            </a:br>
            <a:endParaRPr lang="es-CO" sz="1400" dirty="0"/>
          </a:p>
        </p:txBody>
      </p:sp>
      <p:pic>
        <p:nvPicPr>
          <p:cNvPr id="2052" name="Picture 4">
            <a:extLst>
              <a:ext uri="{FF2B5EF4-FFF2-40B4-BE49-F238E27FC236}">
                <a16:creationId xmlns:a16="http://schemas.microsoft.com/office/drawing/2014/main" id="{E385616B-CB5F-F519-E335-0EAE4F6CB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630" y="2900566"/>
            <a:ext cx="7400847" cy="3473867"/>
          </a:xfrm>
          <a:prstGeom prst="rect">
            <a:avLst/>
          </a:prstGeom>
          <a:noFill/>
          <a:extLst>
            <a:ext uri="{909E8E84-426E-40DD-AFC4-6F175D3DCCD1}">
              <a14:hiddenFill xmlns:a14="http://schemas.microsoft.com/office/drawing/2010/main">
                <a:solidFill>
                  <a:srgbClr val="FFFFFF"/>
                </a:solidFill>
              </a14:hiddenFill>
            </a:ext>
          </a:extLst>
        </p:spPr>
      </p:pic>
      <p:pic>
        <p:nvPicPr>
          <p:cNvPr id="6" name="13">
            <a:hlinkClick r:id="" action="ppaction://media"/>
            <a:extLst>
              <a:ext uri="{FF2B5EF4-FFF2-40B4-BE49-F238E27FC236}">
                <a16:creationId xmlns:a16="http://schemas.microsoft.com/office/drawing/2014/main" id="{F8FD3A1E-D8F6-9730-F734-520E4080EC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99365" y="3336994"/>
            <a:ext cx="609600" cy="609600"/>
          </a:xfrm>
          <a:prstGeom prst="rect">
            <a:avLst/>
          </a:prstGeom>
        </p:spPr>
      </p:pic>
    </p:spTree>
    <p:extLst>
      <p:ext uri="{BB962C8B-B14F-4D97-AF65-F5344CB8AC3E}">
        <p14:creationId xmlns:p14="http://schemas.microsoft.com/office/powerpoint/2010/main" val="333530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359568"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G. Definición de Procesos Seguridad</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978146" y="2159337"/>
            <a:ext cx="10235708" cy="1138773"/>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En la empresa los procesos de seguridad, consisten en asegurar que los recursos de los Sistema de Información, se utilicen de la forma que ha sido decidido y el acceso de información se encuentre contenida, así como la gestión y el control sea posible por parte del personal autorizado.</a:t>
            </a:r>
            <a:br>
              <a:rPr lang="es-MX" dirty="0"/>
            </a:br>
            <a:endParaRPr lang="es-CO" sz="1400" dirty="0"/>
          </a:p>
        </p:txBody>
      </p:sp>
      <p:pic>
        <p:nvPicPr>
          <p:cNvPr id="3" name="Grabación">
            <a:hlinkClick r:id="" action="ppaction://media"/>
            <a:extLst>
              <a:ext uri="{FF2B5EF4-FFF2-40B4-BE49-F238E27FC236}">
                <a16:creationId xmlns:a16="http://schemas.microsoft.com/office/drawing/2014/main" id="{90735D1D-4322-9EF3-ABD4-ED1E92089D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559891"/>
            <a:ext cx="609600" cy="609600"/>
          </a:xfrm>
          <a:prstGeom prst="rect">
            <a:avLst/>
          </a:prstGeom>
        </p:spPr>
      </p:pic>
    </p:spTree>
    <p:extLst>
      <p:ext uri="{BB962C8B-B14F-4D97-AF65-F5344CB8AC3E}">
        <p14:creationId xmlns:p14="http://schemas.microsoft.com/office/powerpoint/2010/main" val="387957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673745"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H. Clasificación de la información.</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73346" y="1714168"/>
            <a:ext cx="10235708" cy="3098284"/>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Dentro de la organización clasificamos la información de acuerdo a su contenido de la siguiente manera</a:t>
            </a:r>
          </a:p>
          <a:p>
            <a:pPr algn="just" rtl="0">
              <a:spcBef>
                <a:spcPts val="0"/>
              </a:spcBef>
              <a:spcAft>
                <a:spcPts val="990"/>
              </a:spcAft>
            </a:pPr>
            <a:r>
              <a:rPr lang="es-MX" sz="1800" b="1" i="0" u="none" strike="noStrike" dirty="0">
                <a:solidFill>
                  <a:srgbClr val="000000"/>
                </a:solidFill>
                <a:effectLst/>
              </a:rPr>
              <a:t>Confidencial:</a:t>
            </a:r>
            <a:r>
              <a:rPr lang="es-MX" sz="1800" b="0" i="0" u="none" strike="noStrike" dirty="0">
                <a:solidFill>
                  <a:srgbClr val="000000"/>
                </a:solidFill>
                <a:effectLst/>
              </a:rPr>
              <a:t> Información muy sensible de uso exclusivo de la compañía, su divulgación sin autorización afectaría gravemente a la compañía, inversionistas y clientes.</a:t>
            </a:r>
          </a:p>
          <a:p>
            <a:pPr algn="just" rtl="0">
              <a:spcBef>
                <a:spcPts val="0"/>
              </a:spcBef>
              <a:spcAft>
                <a:spcPts val="990"/>
              </a:spcAft>
            </a:pPr>
            <a:r>
              <a:rPr lang="es-MX" sz="1800" b="1" i="0" u="none" strike="noStrike" dirty="0">
                <a:solidFill>
                  <a:srgbClr val="000000"/>
                </a:solidFill>
                <a:effectLst/>
              </a:rPr>
              <a:t>Privada</a:t>
            </a:r>
            <a:r>
              <a:rPr lang="es-MX" sz="1800" b="0" i="0" u="none" strike="noStrike" dirty="0">
                <a:solidFill>
                  <a:srgbClr val="000000"/>
                </a:solidFill>
                <a:effectLst/>
              </a:rPr>
              <a:t>: Información menos sensible de uso interno de áreas dentro de la compañía como gerencias y directores.</a:t>
            </a:r>
          </a:p>
          <a:p>
            <a:pPr algn="just" rtl="0">
              <a:spcBef>
                <a:spcPts val="0"/>
              </a:spcBef>
              <a:spcAft>
                <a:spcPts val="990"/>
              </a:spcAft>
            </a:pPr>
            <a:r>
              <a:rPr lang="es-MX" sz="1800" b="1" i="0" u="none" strike="noStrike" dirty="0">
                <a:solidFill>
                  <a:srgbClr val="000000"/>
                </a:solidFill>
                <a:effectLst/>
              </a:rPr>
              <a:t>Uso interno</a:t>
            </a:r>
            <a:r>
              <a:rPr lang="es-MX" sz="1800" b="0" i="0" u="none" strike="noStrike" dirty="0">
                <a:solidFill>
                  <a:srgbClr val="000000"/>
                </a:solidFill>
                <a:effectLst/>
              </a:rPr>
              <a:t>: Esta información es de uso de la organización en el día a día, el compartirla sin autorización puede afectar la operación de la empresa.</a:t>
            </a:r>
          </a:p>
          <a:p>
            <a:pPr algn="just" rtl="0">
              <a:spcBef>
                <a:spcPts val="0"/>
              </a:spcBef>
              <a:spcAft>
                <a:spcPts val="990"/>
              </a:spcAft>
            </a:pPr>
            <a:r>
              <a:rPr lang="es-MX" sz="1800" b="1" i="0" u="none" strike="noStrike" dirty="0">
                <a:solidFill>
                  <a:srgbClr val="000000"/>
                </a:solidFill>
                <a:effectLst/>
              </a:rPr>
              <a:t>Publica</a:t>
            </a:r>
            <a:r>
              <a:rPr lang="es-MX" sz="1800" b="0" i="0" u="none" strike="noStrike" dirty="0">
                <a:solidFill>
                  <a:srgbClr val="000000"/>
                </a:solidFill>
                <a:effectLst/>
              </a:rPr>
              <a:t>: Información que puede ser transmitida a toda persona dentro y fuera de la organización sin ningún problema.</a:t>
            </a:r>
          </a:p>
        </p:txBody>
      </p:sp>
      <p:pic>
        <p:nvPicPr>
          <p:cNvPr id="5" name="Grabación (2)">
            <a:hlinkClick r:id="" action="ppaction://media"/>
            <a:extLst>
              <a:ext uri="{FF2B5EF4-FFF2-40B4-BE49-F238E27FC236}">
                <a16:creationId xmlns:a16="http://schemas.microsoft.com/office/drawing/2014/main" id="{0A23407D-834D-7AEE-D145-EB371F5D68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1313" y="5289550"/>
            <a:ext cx="609600" cy="609600"/>
          </a:xfrm>
          <a:prstGeom prst="rect">
            <a:avLst/>
          </a:prstGeom>
        </p:spPr>
      </p:pic>
    </p:spTree>
    <p:extLst>
      <p:ext uri="{BB962C8B-B14F-4D97-AF65-F5344CB8AC3E}">
        <p14:creationId xmlns:p14="http://schemas.microsoft.com/office/powerpoint/2010/main" val="33469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673745"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I. Diagrama de Arquitectura</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73345" y="1485568"/>
            <a:ext cx="10235708" cy="646331"/>
          </a:xfrm>
          <a:prstGeom prst="rect">
            <a:avLst/>
          </a:prstGeom>
          <a:noFill/>
        </p:spPr>
        <p:txBody>
          <a:bodyPr wrap="square">
            <a:spAutoFit/>
          </a:bodyPr>
          <a:lstStyle/>
          <a:p>
            <a:pPr algn="just" rtl="0">
              <a:spcBef>
                <a:spcPts val="0"/>
              </a:spcBef>
              <a:spcAft>
                <a:spcPts val="990"/>
              </a:spcAft>
            </a:pPr>
            <a:r>
              <a:rPr lang="es-MX" sz="1800" b="0" i="0" u="none" strike="noStrike">
                <a:solidFill>
                  <a:srgbClr val="000000"/>
                </a:solidFill>
                <a:effectLst/>
              </a:rPr>
              <a:t>Dentro de la información brindada por la empresa se ha realizado un diagrama preliminar sobre como se debería armar el sistema de red de la empresa, el cual se detalla en la siguiente imagen:</a:t>
            </a:r>
            <a:endParaRPr lang="es-MX" sz="1800" b="0" i="0" u="none" strike="noStrike" dirty="0">
              <a:solidFill>
                <a:srgbClr val="000000"/>
              </a:solidFill>
              <a:effectLst/>
            </a:endParaRPr>
          </a:p>
        </p:txBody>
      </p:sp>
      <p:pic>
        <p:nvPicPr>
          <p:cNvPr id="5122" name="Picture 2">
            <a:extLst>
              <a:ext uri="{FF2B5EF4-FFF2-40B4-BE49-F238E27FC236}">
                <a16:creationId xmlns:a16="http://schemas.microsoft.com/office/drawing/2014/main" id="{422678DD-9AFE-70D4-6F31-EBD0E6F6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432" y="2237873"/>
            <a:ext cx="3336508" cy="419613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061CEAD-FAF3-C5B0-2FA6-E69A61FF10CD}"/>
              </a:ext>
            </a:extLst>
          </p:cNvPr>
          <p:cNvSpPr txBox="1"/>
          <p:nvPr/>
        </p:nvSpPr>
        <p:spPr>
          <a:xfrm>
            <a:off x="6641430" y="2840658"/>
            <a:ext cx="3606465" cy="3267561"/>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En este diagrama presentamos un servidor central donde se encuentran los servicios de email, intranet, página corporativa, entre otros; adicional se realiza la configuración y asignación de rango de IP acorde a cada área (Piso) , todas enrutadas por medio de switch.</a:t>
            </a:r>
            <a:endParaRPr lang="es-MX" b="0" dirty="0">
              <a:effectLst/>
            </a:endParaRPr>
          </a:p>
          <a:p>
            <a:br>
              <a:rPr lang="es-MX" dirty="0"/>
            </a:br>
            <a:endParaRPr lang="es-CO" dirty="0"/>
          </a:p>
        </p:txBody>
      </p:sp>
      <p:pic>
        <p:nvPicPr>
          <p:cNvPr id="6" name="Grabación (3)">
            <a:hlinkClick r:id="" action="ppaction://media"/>
            <a:extLst>
              <a:ext uri="{FF2B5EF4-FFF2-40B4-BE49-F238E27FC236}">
                <a16:creationId xmlns:a16="http://schemas.microsoft.com/office/drawing/2014/main" id="{8B1202F0-2C36-39DD-69BA-BC233479F8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83650" y="6022756"/>
            <a:ext cx="424699" cy="424699"/>
          </a:xfrm>
          <a:prstGeom prst="rect">
            <a:avLst/>
          </a:prstGeom>
        </p:spPr>
      </p:pic>
    </p:spTree>
    <p:extLst>
      <p:ext uri="{BB962C8B-B14F-4D97-AF65-F5344CB8AC3E}">
        <p14:creationId xmlns:p14="http://schemas.microsoft.com/office/powerpoint/2010/main" val="187333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673745"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J. Calculadora de IP</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73345" y="1485568"/>
            <a:ext cx="10235708" cy="369332"/>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A continuación se muestra la tabla con el rango de IP asignado a la red de la empresa:</a:t>
            </a:r>
          </a:p>
        </p:txBody>
      </p:sp>
      <p:pic>
        <p:nvPicPr>
          <p:cNvPr id="8194" name="Picture 2">
            <a:extLst>
              <a:ext uri="{FF2B5EF4-FFF2-40B4-BE49-F238E27FC236}">
                <a16:creationId xmlns:a16="http://schemas.microsoft.com/office/drawing/2014/main" id="{04C00BE5-48F9-312A-9719-A6CA1968E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226" y="2126446"/>
            <a:ext cx="6959545" cy="3624763"/>
          </a:xfrm>
          <a:prstGeom prst="rect">
            <a:avLst/>
          </a:prstGeom>
          <a:noFill/>
          <a:extLst>
            <a:ext uri="{909E8E84-426E-40DD-AFC4-6F175D3DCCD1}">
              <a14:hiddenFill xmlns:a14="http://schemas.microsoft.com/office/drawing/2010/main">
                <a:solidFill>
                  <a:srgbClr val="FFFFFF"/>
                </a:solidFill>
              </a14:hiddenFill>
            </a:ext>
          </a:extLst>
        </p:spPr>
      </p:pic>
      <p:pic>
        <p:nvPicPr>
          <p:cNvPr id="3" name="Grabación (4)">
            <a:hlinkClick r:id="" action="ppaction://media"/>
            <a:extLst>
              <a:ext uri="{FF2B5EF4-FFF2-40B4-BE49-F238E27FC236}">
                <a16:creationId xmlns:a16="http://schemas.microsoft.com/office/drawing/2014/main" id="{A415CE6A-889B-50B1-DDBF-11D8F8F8C6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198" y="6022755"/>
            <a:ext cx="609600" cy="609600"/>
          </a:xfrm>
          <a:prstGeom prst="rect">
            <a:avLst/>
          </a:prstGeom>
        </p:spPr>
      </p:pic>
    </p:spTree>
    <p:extLst>
      <p:ext uri="{BB962C8B-B14F-4D97-AF65-F5344CB8AC3E}">
        <p14:creationId xmlns:p14="http://schemas.microsoft.com/office/powerpoint/2010/main" val="32639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673745"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K. Configuración de seguridad de SWITCH </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73345" y="1485568"/>
            <a:ext cx="10235708" cy="923330"/>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Se realiza configuración inicial en al cual establecemos 2 autenticaciones para poder llegar al apartado de configuración de redes internas de la compañía, esto con el fin de evitar accesos no deseados, al ingresar a la configuración del switch nos mostrará la primera pantalla de autenticación: </a:t>
            </a:r>
          </a:p>
        </p:txBody>
      </p:sp>
      <p:pic>
        <p:nvPicPr>
          <p:cNvPr id="9218" name="Picture 2">
            <a:extLst>
              <a:ext uri="{FF2B5EF4-FFF2-40B4-BE49-F238E27FC236}">
                <a16:creationId xmlns:a16="http://schemas.microsoft.com/office/drawing/2014/main" id="{87E66FBF-DACA-2BC2-CEE6-D48CEC31A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613" y="2845720"/>
            <a:ext cx="7905171" cy="2538744"/>
          </a:xfrm>
          <a:prstGeom prst="rect">
            <a:avLst/>
          </a:prstGeom>
          <a:noFill/>
          <a:extLst>
            <a:ext uri="{909E8E84-426E-40DD-AFC4-6F175D3DCCD1}">
              <a14:hiddenFill xmlns:a14="http://schemas.microsoft.com/office/drawing/2010/main">
                <a:solidFill>
                  <a:srgbClr val="FFFFFF"/>
                </a:solidFill>
              </a14:hiddenFill>
            </a:ext>
          </a:extLst>
        </p:spPr>
      </p:pic>
      <p:pic>
        <p:nvPicPr>
          <p:cNvPr id="5" name="Grabación (5)">
            <a:hlinkClick r:id="" action="ppaction://media"/>
            <a:extLst>
              <a:ext uri="{FF2B5EF4-FFF2-40B4-BE49-F238E27FC236}">
                <a16:creationId xmlns:a16="http://schemas.microsoft.com/office/drawing/2014/main" id="{70CFCA66-5932-4059-49D7-9339BD7521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85720" y="5735164"/>
            <a:ext cx="609600" cy="609600"/>
          </a:xfrm>
          <a:prstGeom prst="rect">
            <a:avLst/>
          </a:prstGeom>
        </p:spPr>
      </p:pic>
    </p:spTree>
    <p:extLst>
      <p:ext uri="{BB962C8B-B14F-4D97-AF65-F5344CB8AC3E}">
        <p14:creationId xmlns:p14="http://schemas.microsoft.com/office/powerpoint/2010/main" val="21314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673745"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K. Configuración de seguridad de SWITCH </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73345" y="1485568"/>
            <a:ext cx="10235708" cy="646331"/>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luego de ingresar en esta pantalla, si deseamos configurar el switch, debemos ingresar la palabra </a:t>
            </a:r>
            <a:r>
              <a:rPr lang="es-MX" sz="1800" b="0" i="0" u="none" strike="noStrike" dirty="0" err="1">
                <a:solidFill>
                  <a:srgbClr val="000000"/>
                </a:solidFill>
                <a:effectLst/>
              </a:rPr>
              <a:t>enable</a:t>
            </a:r>
            <a:r>
              <a:rPr lang="es-MX" sz="1800" b="0" i="0" u="none" strike="noStrike" dirty="0">
                <a:solidFill>
                  <a:srgbClr val="000000"/>
                </a:solidFill>
                <a:effectLst/>
              </a:rPr>
              <a:t>, el cual nos mostrara el segundo paso de autenticación </a:t>
            </a:r>
          </a:p>
        </p:txBody>
      </p:sp>
      <p:pic>
        <p:nvPicPr>
          <p:cNvPr id="10242" name="Picture 2">
            <a:extLst>
              <a:ext uri="{FF2B5EF4-FFF2-40B4-BE49-F238E27FC236}">
                <a16:creationId xmlns:a16="http://schemas.microsoft.com/office/drawing/2014/main" id="{4BC1A3D1-D3E6-119B-47D0-1969BA9725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34" y="2585782"/>
            <a:ext cx="11706732" cy="97556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74EBA4D-74D8-2D88-184E-C5E10DF49DA3}"/>
              </a:ext>
            </a:extLst>
          </p:cNvPr>
          <p:cNvSpPr txBox="1"/>
          <p:nvPr/>
        </p:nvSpPr>
        <p:spPr>
          <a:xfrm>
            <a:off x="2744202" y="4166258"/>
            <a:ext cx="6093994" cy="1605568"/>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Si logramos acceder a estos dos pasos con los datos de </a:t>
            </a:r>
            <a:r>
              <a:rPr lang="es-MX" sz="1800" b="0" i="0" u="none" strike="noStrike" dirty="0" err="1">
                <a:solidFill>
                  <a:srgbClr val="000000"/>
                </a:solidFill>
                <a:effectLst/>
              </a:rPr>
              <a:t>login</a:t>
            </a:r>
            <a:r>
              <a:rPr lang="es-MX" sz="1800" b="0" i="0" u="none" strike="noStrike" dirty="0">
                <a:solidFill>
                  <a:srgbClr val="000000"/>
                </a:solidFill>
                <a:effectLst/>
              </a:rPr>
              <a:t> correcto, podremos acceder y realizar las configuraciones que se requieran.</a:t>
            </a:r>
            <a:endParaRPr lang="es-MX" b="0" dirty="0">
              <a:effectLst/>
            </a:endParaRPr>
          </a:p>
          <a:p>
            <a:br>
              <a:rPr lang="es-MX" dirty="0"/>
            </a:br>
            <a:endParaRPr lang="es-CO" dirty="0"/>
          </a:p>
        </p:txBody>
      </p:sp>
      <p:pic>
        <p:nvPicPr>
          <p:cNvPr id="5" name="Grabación (6)">
            <a:hlinkClick r:id="" action="ppaction://media"/>
            <a:extLst>
              <a:ext uri="{FF2B5EF4-FFF2-40B4-BE49-F238E27FC236}">
                <a16:creationId xmlns:a16="http://schemas.microsoft.com/office/drawing/2014/main" id="{F321C708-F47F-954C-9CDE-C95EE5792C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623432" y="1955040"/>
            <a:ext cx="190536" cy="190536"/>
          </a:xfrm>
          <a:prstGeom prst="rect">
            <a:avLst/>
          </a:prstGeom>
        </p:spPr>
      </p:pic>
      <p:pic>
        <p:nvPicPr>
          <p:cNvPr id="6" name="Grabación (7)">
            <a:hlinkClick r:id="" action="ppaction://media"/>
            <a:extLst>
              <a:ext uri="{FF2B5EF4-FFF2-40B4-BE49-F238E27FC236}">
                <a16:creationId xmlns:a16="http://schemas.microsoft.com/office/drawing/2014/main" id="{329AC763-CF72-4C13-77C0-39EE55722A7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14819" y="5019673"/>
            <a:ext cx="352759" cy="352759"/>
          </a:xfrm>
          <a:prstGeom prst="rect">
            <a:avLst/>
          </a:prstGeom>
        </p:spPr>
      </p:pic>
    </p:spTree>
    <p:extLst>
      <p:ext uri="{BB962C8B-B14F-4D97-AF65-F5344CB8AC3E}">
        <p14:creationId xmlns:p14="http://schemas.microsoft.com/office/powerpoint/2010/main" val="400053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16" fill="hold"/>
                                        <p:tgtEl>
                                          <p:spTgt spid="5"/>
                                        </p:tgtEl>
                                      </p:cBhvr>
                                    </p:cmd>
                                  </p:childTnLst>
                                </p:cTn>
                              </p:par>
                            </p:childTnLst>
                          </p:cTn>
                        </p:par>
                        <p:par>
                          <p:cTn id="7" fill="hold">
                            <p:stCondLst>
                              <p:cond delay="10216"/>
                            </p:stCondLst>
                            <p:childTnLst>
                              <p:par>
                                <p:cTn id="8" presetID="1" presetClass="mediacall" presetSubtype="0" fill="hold" nodeType="afterEffect">
                                  <p:stCondLst>
                                    <p:cond delay="0"/>
                                  </p:stCondLst>
                                  <p:childTnLst>
                                    <p:cmd type="call" cmd="playFrom(0.0)">
                                      <p:cBhvr>
                                        <p:cTn id="9" dur="90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5"/>
                </p:tgtEl>
              </p:cMediaNode>
            </p:audio>
            <p:audio>
              <p:cMediaNode vol="80000">
                <p:cTn id="11"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1673745" y="513236"/>
            <a:ext cx="8234909" cy="461665"/>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L. Navegación por la intranet de la empresa</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73345" y="1485568"/>
            <a:ext cx="10235708" cy="923330"/>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Como parte de la implementación de seguridad de la información dentro de la compañía, se diseña una pagina web en la cual los distintos empleados de la empresa pueden acceder desde sus equipos y consultar información corporativa de la empresa. A continuación unas capturas de este proceso</a:t>
            </a:r>
          </a:p>
        </p:txBody>
      </p:sp>
      <p:pic>
        <p:nvPicPr>
          <p:cNvPr id="11266" name="Picture 2">
            <a:extLst>
              <a:ext uri="{FF2B5EF4-FFF2-40B4-BE49-F238E27FC236}">
                <a16:creationId xmlns:a16="http://schemas.microsoft.com/office/drawing/2014/main" id="{3B582E3A-38B1-5CCF-9053-FF43A4A60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935" y="2615338"/>
            <a:ext cx="4030528" cy="3975315"/>
          </a:xfrm>
          <a:prstGeom prst="rect">
            <a:avLst/>
          </a:prstGeom>
          <a:noFill/>
          <a:extLst>
            <a:ext uri="{909E8E84-426E-40DD-AFC4-6F175D3DCCD1}">
              <a14:hiddenFill xmlns:a14="http://schemas.microsoft.com/office/drawing/2010/main">
                <a:solidFill>
                  <a:srgbClr val="FFFFFF"/>
                </a:solidFill>
              </a14:hiddenFill>
            </a:ext>
          </a:extLst>
        </p:spPr>
      </p:pic>
      <p:pic>
        <p:nvPicPr>
          <p:cNvPr id="3" name="Grabación (8)">
            <a:hlinkClick r:id="" action="ppaction://media"/>
            <a:extLst>
              <a:ext uri="{FF2B5EF4-FFF2-40B4-BE49-F238E27FC236}">
                <a16:creationId xmlns:a16="http://schemas.microsoft.com/office/drawing/2014/main" id="{3F9C36FB-A3FC-BD9E-1814-002FB048EF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52122" y="6192197"/>
            <a:ext cx="305134" cy="305134"/>
          </a:xfrm>
          <a:prstGeom prst="rect">
            <a:avLst/>
          </a:prstGeom>
        </p:spPr>
      </p:pic>
    </p:spTree>
    <p:extLst>
      <p:ext uri="{BB962C8B-B14F-4D97-AF65-F5344CB8AC3E}">
        <p14:creationId xmlns:p14="http://schemas.microsoft.com/office/powerpoint/2010/main" val="97227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33B8BD5-9384-A84D-E340-599DAFA741D1}"/>
              </a:ext>
            </a:extLst>
          </p:cNvPr>
          <p:cNvSpPr txBox="1"/>
          <p:nvPr/>
        </p:nvSpPr>
        <p:spPr>
          <a:xfrm>
            <a:off x="3048000" y="2551837"/>
            <a:ext cx="6096000" cy="1754326"/>
          </a:xfrm>
          <a:prstGeom prst="rect">
            <a:avLst/>
          </a:prstGeom>
          <a:noFill/>
        </p:spPr>
        <p:txBody>
          <a:bodyPr wrap="square">
            <a:spAutoFit/>
          </a:bodyPr>
          <a:lstStyle/>
          <a:p>
            <a:pPr algn="just"/>
            <a:r>
              <a:rPr lang="es-CO" dirty="0"/>
              <a:t>En la siguiente presentación se explica y narra el estudio y documentación presentado a INNOVA Colombia con la infraestructura, configuraciones y acciones a implementar para un correcto funcionamiento de sistemas de seguridad y seguridad de la información.</a:t>
            </a:r>
          </a:p>
        </p:txBody>
      </p:sp>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pic>
        <p:nvPicPr>
          <p:cNvPr id="5" name="P1">
            <a:hlinkClick r:id="" action="ppaction://media"/>
            <a:extLst>
              <a:ext uri="{FF2B5EF4-FFF2-40B4-BE49-F238E27FC236}">
                <a16:creationId xmlns:a16="http://schemas.microsoft.com/office/drawing/2014/main" id="{5C63DB51-F3EE-2B2C-3B05-13692225CA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17357" y="4306163"/>
            <a:ext cx="357285" cy="357285"/>
          </a:xfrm>
          <a:prstGeom prst="rect">
            <a:avLst/>
          </a:prstGeom>
        </p:spPr>
      </p:pic>
    </p:spTree>
    <p:extLst>
      <p:ext uri="{BB962C8B-B14F-4D97-AF65-F5344CB8AC3E}">
        <p14:creationId xmlns:p14="http://schemas.microsoft.com/office/powerpoint/2010/main" val="320703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33B8BD5-9384-A84D-E340-599DAFA741D1}"/>
              </a:ext>
            </a:extLst>
          </p:cNvPr>
          <p:cNvSpPr txBox="1"/>
          <p:nvPr/>
        </p:nvSpPr>
        <p:spPr>
          <a:xfrm>
            <a:off x="2488094" y="2565883"/>
            <a:ext cx="7215809" cy="1630126"/>
          </a:xfrm>
          <a:prstGeom prst="rect">
            <a:avLst/>
          </a:prstGeom>
          <a:noFill/>
        </p:spPr>
        <p:txBody>
          <a:bodyPr wrap="square">
            <a:spAutoFit/>
          </a:bodyPr>
          <a:lstStyle/>
          <a:p>
            <a:pPr marR="635" indent="130810" algn="just">
              <a:lnSpc>
                <a:spcPct val="103000"/>
              </a:lnSpc>
              <a:spcAft>
                <a:spcPts val="1005"/>
              </a:spcAft>
            </a:pPr>
            <a:r>
              <a:rPr lang="es-MX" sz="1400" dirty="0">
                <a:effectLst/>
                <a:ea typeface="Times New Roman" panose="02020603050405020304" pitchFamily="18" charset="0"/>
              </a:rPr>
              <a:t>Innova Colombia es una empresa que hace soluciones de tecnología de TI en cuanto a Machine </a:t>
            </a:r>
            <a:r>
              <a:rPr lang="es-MX" sz="1400" dirty="0" err="1">
                <a:effectLst/>
                <a:ea typeface="Times New Roman" panose="02020603050405020304" pitchFamily="18" charset="0"/>
              </a:rPr>
              <a:t>Learning</a:t>
            </a:r>
            <a:r>
              <a:rPr lang="es-MX" sz="1400" dirty="0">
                <a:effectLst/>
                <a:ea typeface="Times New Roman" panose="02020603050405020304" pitchFamily="18" charset="0"/>
              </a:rPr>
              <a:t> – Big Data - IA. Con Ingenieros certificados en todo nivel y con plataforma de software libre como una apuesta seria, segura y de altos niveles de capacidad de procesamiento. En este documento detallaremos el proceso de implementación de seguridad informática, explicando temas como políticas de seguridad, arquitectura, diagramas de redes, entre otros. Esto con el fin de lograr una empresa segura en el ámbito de infraestructura y redes.</a:t>
            </a:r>
            <a:endParaRPr lang="es-CO" sz="1400" dirty="0">
              <a:effectLst/>
              <a:ea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4568424" y="605569"/>
            <a:ext cx="3412435" cy="738664"/>
          </a:xfrm>
          <a:prstGeom prst="rect">
            <a:avLst/>
          </a:prstGeom>
          <a:noFill/>
        </p:spPr>
        <p:txBody>
          <a:bodyPr wrap="square" rtlCol="0">
            <a:spAutoFit/>
          </a:bodyPr>
          <a:lstStyle/>
          <a:p>
            <a:pPr algn="ctr"/>
            <a:r>
              <a:rPr lang="es-CO" sz="2400" b="1" kern="0" dirty="0">
                <a:effectLst/>
                <a:latin typeface="+mj-lt"/>
                <a:cs typeface="Arial" panose="020B0604020202020204" pitchFamily="34" charset="0"/>
              </a:rPr>
              <a:t>INTRODUCCIÓN</a:t>
            </a:r>
          </a:p>
          <a:p>
            <a:endParaRPr lang="es-CO" dirty="0"/>
          </a:p>
        </p:txBody>
      </p:sp>
      <p:pic>
        <p:nvPicPr>
          <p:cNvPr id="6" name="3">
            <a:hlinkClick r:id="" action="ppaction://media"/>
            <a:extLst>
              <a:ext uri="{FF2B5EF4-FFF2-40B4-BE49-F238E27FC236}">
                <a16:creationId xmlns:a16="http://schemas.microsoft.com/office/drawing/2014/main" id="{AB9CF9A8-2A82-F75D-E389-C92A2E3A2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23456" y="4196009"/>
            <a:ext cx="351185" cy="351185"/>
          </a:xfrm>
          <a:prstGeom prst="rect">
            <a:avLst/>
          </a:prstGeom>
        </p:spPr>
      </p:pic>
    </p:spTree>
    <p:extLst>
      <p:ext uri="{BB962C8B-B14F-4D97-AF65-F5344CB8AC3E}">
        <p14:creationId xmlns:p14="http://schemas.microsoft.com/office/powerpoint/2010/main" val="39737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33B8BD5-9384-A84D-E340-599DAFA741D1}"/>
              </a:ext>
            </a:extLst>
          </p:cNvPr>
          <p:cNvSpPr txBox="1"/>
          <p:nvPr/>
        </p:nvSpPr>
        <p:spPr>
          <a:xfrm>
            <a:off x="262252" y="2491185"/>
            <a:ext cx="4306172" cy="528093"/>
          </a:xfrm>
          <a:prstGeom prst="rect">
            <a:avLst/>
          </a:prstGeom>
          <a:noFill/>
        </p:spPr>
        <p:txBody>
          <a:bodyPr wrap="square">
            <a:spAutoFit/>
          </a:bodyPr>
          <a:lstStyle/>
          <a:p>
            <a:pPr marR="635" indent="130810" algn="ctr">
              <a:lnSpc>
                <a:spcPct val="103000"/>
              </a:lnSpc>
              <a:spcAft>
                <a:spcPts val="1005"/>
              </a:spcAft>
            </a:pPr>
            <a:r>
              <a:rPr lang="es-MX" sz="1400" dirty="0">
                <a:effectLst/>
                <a:ea typeface="Times New Roman" panose="02020603050405020304" pitchFamily="18" charset="0"/>
              </a:rPr>
              <a:t>En esta imagen está representado el organigrama empresarial de innova Colombia</a:t>
            </a:r>
            <a:endParaRPr lang="es-CO" sz="1400" dirty="0">
              <a:effectLst/>
              <a:ea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4568424" y="605569"/>
            <a:ext cx="3412435" cy="738664"/>
          </a:xfrm>
          <a:prstGeom prst="rect">
            <a:avLst/>
          </a:prstGeom>
          <a:noFill/>
        </p:spPr>
        <p:txBody>
          <a:bodyPr wrap="square" rtlCol="0">
            <a:spAutoFit/>
          </a:bodyPr>
          <a:lstStyle/>
          <a:p>
            <a:pPr algn="ctr"/>
            <a:r>
              <a:rPr lang="es-CO" sz="2400" b="1" kern="0" dirty="0">
                <a:effectLst/>
                <a:latin typeface="+mj-lt"/>
                <a:cs typeface="Arial" panose="020B0604020202020204" pitchFamily="34" charset="0"/>
              </a:rPr>
              <a:t>Organigrama empresarial</a:t>
            </a:r>
          </a:p>
          <a:p>
            <a:endParaRPr lang="es-CO" dirty="0"/>
          </a:p>
        </p:txBody>
      </p:sp>
      <p:pic>
        <p:nvPicPr>
          <p:cNvPr id="1026" name="Picture 2" descr="Diagrama&#10;&#10;Descripción generada automáticamente">
            <a:extLst>
              <a:ext uri="{FF2B5EF4-FFF2-40B4-BE49-F238E27FC236}">
                <a16:creationId xmlns:a16="http://schemas.microsoft.com/office/drawing/2014/main" id="{E6CC7051-1BA0-2550-55D7-B67340AEB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536" y="1539269"/>
            <a:ext cx="6666497" cy="4288780"/>
          </a:xfrm>
          <a:prstGeom prst="rect">
            <a:avLst/>
          </a:prstGeom>
          <a:noFill/>
          <a:extLst>
            <a:ext uri="{909E8E84-426E-40DD-AFC4-6F175D3DCCD1}">
              <a14:hiddenFill xmlns:a14="http://schemas.microsoft.com/office/drawing/2010/main">
                <a:solidFill>
                  <a:srgbClr val="FFFFFF"/>
                </a:solidFill>
              </a14:hiddenFill>
            </a:ext>
          </a:extLst>
        </p:spPr>
      </p:pic>
      <p:pic>
        <p:nvPicPr>
          <p:cNvPr id="5" name="4">
            <a:hlinkClick r:id="" action="ppaction://media"/>
            <a:extLst>
              <a:ext uri="{FF2B5EF4-FFF2-40B4-BE49-F238E27FC236}">
                <a16:creationId xmlns:a16="http://schemas.microsoft.com/office/drawing/2014/main" id="{88B13722-E8D0-C30C-6DD0-6086A7B7C1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0538" y="3229123"/>
            <a:ext cx="609600" cy="609600"/>
          </a:xfrm>
          <a:prstGeom prst="rect">
            <a:avLst/>
          </a:prstGeom>
        </p:spPr>
      </p:pic>
    </p:spTree>
    <p:extLst>
      <p:ext uri="{BB962C8B-B14F-4D97-AF65-F5344CB8AC3E}">
        <p14:creationId xmlns:p14="http://schemas.microsoft.com/office/powerpoint/2010/main" val="333964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33B8BD5-9384-A84D-E340-599DAFA741D1}"/>
              </a:ext>
            </a:extLst>
          </p:cNvPr>
          <p:cNvSpPr txBox="1"/>
          <p:nvPr/>
        </p:nvSpPr>
        <p:spPr>
          <a:xfrm>
            <a:off x="262252" y="1624911"/>
            <a:ext cx="4306172" cy="750014"/>
          </a:xfrm>
          <a:prstGeom prst="rect">
            <a:avLst/>
          </a:prstGeom>
          <a:noFill/>
        </p:spPr>
        <p:txBody>
          <a:bodyPr wrap="square">
            <a:spAutoFit/>
          </a:bodyPr>
          <a:lstStyle/>
          <a:p>
            <a:pPr marR="635" indent="130810" algn="ctr">
              <a:lnSpc>
                <a:spcPct val="103000"/>
              </a:lnSpc>
              <a:spcAft>
                <a:spcPts val="1005"/>
              </a:spcAft>
            </a:pPr>
            <a:r>
              <a:rPr lang="es-MX" sz="1400" dirty="0">
                <a:effectLst/>
                <a:ea typeface="Times New Roman" panose="02020603050405020304" pitchFamily="18" charset="0"/>
              </a:rPr>
              <a:t>La empresa innova se encuentra ubicada en Bogotá, Colombia, en la siguiente dirección CRA 7 # 23 -65, con el siguiente diagrama de infraestructura.</a:t>
            </a:r>
            <a:endParaRPr lang="es-CO" sz="1400" dirty="0">
              <a:effectLst/>
              <a:ea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4568424" y="605569"/>
            <a:ext cx="3412435" cy="461665"/>
          </a:xfrm>
          <a:prstGeom prst="rect">
            <a:avLst/>
          </a:prstGeom>
          <a:noFill/>
        </p:spPr>
        <p:txBody>
          <a:bodyPr wrap="square" rtlCol="0">
            <a:spAutoFit/>
          </a:bodyPr>
          <a:lstStyle/>
          <a:p>
            <a:pPr algn="ctr"/>
            <a:r>
              <a:rPr lang="es-CO" sz="2400" b="1" kern="0" dirty="0">
                <a:effectLst/>
                <a:latin typeface="+mj-lt"/>
                <a:cs typeface="Arial" panose="020B0604020202020204" pitchFamily="34" charset="0"/>
              </a:rPr>
              <a:t>Infraestructura</a:t>
            </a:r>
            <a:endParaRPr lang="es-CO" dirty="0"/>
          </a:p>
        </p:txBody>
      </p:sp>
      <p:pic>
        <p:nvPicPr>
          <p:cNvPr id="2050" name="Picture 2" descr="Tabla&#10;&#10;Descripción generada automáticamente">
            <a:extLst>
              <a:ext uri="{FF2B5EF4-FFF2-40B4-BE49-F238E27FC236}">
                <a16:creationId xmlns:a16="http://schemas.microsoft.com/office/drawing/2014/main" id="{71D9F7B9-B67C-75E8-4E87-EB2145A0B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252" y="2935306"/>
            <a:ext cx="4306172" cy="309554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D6C7067-6293-F4DB-9832-C04A91C81B7E}"/>
              </a:ext>
            </a:extLst>
          </p:cNvPr>
          <p:cNvSpPr txBox="1"/>
          <p:nvPr/>
        </p:nvSpPr>
        <p:spPr>
          <a:xfrm>
            <a:off x="6550757" y="1624911"/>
            <a:ext cx="4306172" cy="306174"/>
          </a:xfrm>
          <a:prstGeom prst="rect">
            <a:avLst/>
          </a:prstGeom>
          <a:noFill/>
        </p:spPr>
        <p:txBody>
          <a:bodyPr wrap="square">
            <a:spAutoFit/>
          </a:bodyPr>
          <a:lstStyle/>
          <a:p>
            <a:pPr marR="635" indent="130810" algn="ctr">
              <a:lnSpc>
                <a:spcPct val="103000"/>
              </a:lnSpc>
              <a:spcAft>
                <a:spcPts val="1005"/>
              </a:spcAft>
            </a:pPr>
            <a:r>
              <a:rPr lang="es-MX" sz="1400" dirty="0">
                <a:effectLst/>
                <a:ea typeface="Times New Roman" panose="02020603050405020304" pitchFamily="18" charset="0"/>
              </a:rPr>
              <a:t>Adicional cuenta con el siguiente diagrama estructural</a:t>
            </a:r>
          </a:p>
        </p:txBody>
      </p:sp>
      <p:pic>
        <p:nvPicPr>
          <p:cNvPr id="2052" name="Picture 4">
            <a:extLst>
              <a:ext uri="{FF2B5EF4-FFF2-40B4-BE49-F238E27FC236}">
                <a16:creationId xmlns:a16="http://schemas.microsoft.com/office/drawing/2014/main" id="{3343DEE6-9456-5DF3-28DE-C3607746E2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073" y="2884985"/>
            <a:ext cx="4061096" cy="3142515"/>
          </a:xfrm>
          <a:prstGeom prst="rect">
            <a:avLst/>
          </a:prstGeom>
          <a:noFill/>
          <a:extLst>
            <a:ext uri="{909E8E84-426E-40DD-AFC4-6F175D3DCCD1}">
              <a14:hiddenFill xmlns:a14="http://schemas.microsoft.com/office/drawing/2010/main">
                <a:solidFill>
                  <a:srgbClr val="FFFFFF"/>
                </a:solidFill>
              </a14:hiddenFill>
            </a:ext>
          </a:extLst>
        </p:spPr>
      </p:pic>
      <p:pic>
        <p:nvPicPr>
          <p:cNvPr id="7" name="5">
            <a:hlinkClick r:id="" action="ppaction://media"/>
            <a:extLst>
              <a:ext uri="{FF2B5EF4-FFF2-40B4-BE49-F238E27FC236}">
                <a16:creationId xmlns:a16="http://schemas.microsoft.com/office/drawing/2014/main" id="{F3B047A5-D28C-2E78-8779-1CE0572A8EC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16817" y="2456594"/>
            <a:ext cx="397042" cy="397042"/>
          </a:xfrm>
          <a:prstGeom prst="rect">
            <a:avLst/>
          </a:prstGeom>
        </p:spPr>
      </p:pic>
      <p:pic>
        <p:nvPicPr>
          <p:cNvPr id="8" name="6">
            <a:hlinkClick r:id="" action="ppaction://media"/>
            <a:extLst>
              <a:ext uri="{FF2B5EF4-FFF2-40B4-BE49-F238E27FC236}">
                <a16:creationId xmlns:a16="http://schemas.microsoft.com/office/drawing/2014/main" id="{DA5405EA-757E-D610-96DD-D35F30D439E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470788" y="2177202"/>
            <a:ext cx="461666" cy="461666"/>
          </a:xfrm>
          <a:prstGeom prst="rect">
            <a:avLst/>
          </a:prstGeom>
        </p:spPr>
      </p:pic>
    </p:spTree>
    <p:extLst>
      <p:ext uri="{BB962C8B-B14F-4D97-AF65-F5344CB8AC3E}">
        <p14:creationId xmlns:p14="http://schemas.microsoft.com/office/powerpoint/2010/main" val="344993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14" fill="hold"/>
                                        <p:tgtEl>
                                          <p:spTgt spid="7"/>
                                        </p:tgtEl>
                                      </p:cBhvr>
                                    </p:cmd>
                                  </p:childTnLst>
                                </p:cTn>
                              </p:par>
                            </p:childTnLst>
                          </p:cTn>
                        </p:par>
                        <p:par>
                          <p:cTn id="7" fill="hold">
                            <p:stCondLst>
                              <p:cond delay="10814"/>
                            </p:stCondLst>
                            <p:childTnLst>
                              <p:par>
                                <p:cTn id="8" presetID="1" presetClass="mediacall" presetSubtype="0" fill="hold" nodeType="afterEffect">
                                  <p:stCondLst>
                                    <p:cond delay="0"/>
                                  </p:stCondLst>
                                  <p:childTnLst>
                                    <p:cmd type="call" cmd="playFrom(0.0)">
                                      <p:cBhvr>
                                        <p:cTn id="9" dur="29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7"/>
                </p:tgtEl>
              </p:cMediaNode>
            </p:audio>
            <p:audio>
              <p:cMediaNode vol="80000">
                <p:cTn id="11"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3958433" y="513236"/>
            <a:ext cx="4275133" cy="461665"/>
          </a:xfrm>
          <a:prstGeom prst="rect">
            <a:avLst/>
          </a:prstGeom>
          <a:noFill/>
        </p:spPr>
        <p:txBody>
          <a:bodyPr wrap="square" rtlCol="0">
            <a:spAutoFit/>
          </a:bodyPr>
          <a:lstStyle/>
          <a:p>
            <a:pPr algn="ctr"/>
            <a:r>
              <a:rPr lang="es-CO" sz="2400" b="1" kern="0" dirty="0">
                <a:effectLst/>
                <a:latin typeface="+mj-lt"/>
                <a:cs typeface="Arial" panose="020B0604020202020204" pitchFamily="34" charset="0"/>
              </a:rPr>
              <a:t>DESARROLLO DE CONTENIDOS</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2904121" y="2349217"/>
            <a:ext cx="6383756" cy="2159566"/>
          </a:xfrm>
          <a:prstGeom prst="rect">
            <a:avLst/>
          </a:prstGeom>
          <a:noFill/>
        </p:spPr>
        <p:txBody>
          <a:bodyPr wrap="square">
            <a:spAutoFit/>
          </a:bodyPr>
          <a:lstStyle/>
          <a:p>
            <a:pPr indent="130810" algn="just" rtl="0">
              <a:spcBef>
                <a:spcPts val="0"/>
              </a:spcBef>
              <a:spcAft>
                <a:spcPts val="990"/>
              </a:spcAft>
            </a:pPr>
            <a:r>
              <a:rPr lang="es-MX" sz="1800" b="0" i="0" u="none" strike="noStrike" dirty="0">
                <a:solidFill>
                  <a:srgbClr val="000000"/>
                </a:solidFill>
                <a:effectLst/>
              </a:rPr>
              <a:t>Durante la visita a la empresa Innova nos encontramos con bastantes riesgos, y amenazas de seguridad a nivel tecnológico, por lo cual empezamos a realizar el diagnóstico y definir todas las estrategias teóricas y prácticas que nos permitan tener una empresa segura.</a:t>
            </a:r>
            <a:endParaRPr lang="es-MX" b="0" dirty="0">
              <a:effectLst/>
            </a:endParaRPr>
          </a:p>
          <a:p>
            <a:br>
              <a:rPr lang="es-MX" dirty="0"/>
            </a:br>
            <a:endParaRPr lang="es-CO" dirty="0"/>
          </a:p>
        </p:txBody>
      </p:sp>
      <p:pic>
        <p:nvPicPr>
          <p:cNvPr id="5" name="ttsMP3.com_VoiceText_2022-6-28_20_12_46">
            <a:hlinkClick r:id="" action="ppaction://media"/>
            <a:extLst>
              <a:ext uri="{FF2B5EF4-FFF2-40B4-BE49-F238E27FC236}">
                <a16:creationId xmlns:a16="http://schemas.microsoft.com/office/drawing/2014/main" id="{48C40307-DE9E-15A0-43B5-45F7E65738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199" y="3785937"/>
            <a:ext cx="609600" cy="609600"/>
          </a:xfrm>
          <a:prstGeom prst="rect">
            <a:avLst/>
          </a:prstGeom>
        </p:spPr>
      </p:pic>
    </p:spTree>
    <p:extLst>
      <p:ext uri="{BB962C8B-B14F-4D97-AF65-F5344CB8AC3E}">
        <p14:creationId xmlns:p14="http://schemas.microsoft.com/office/powerpoint/2010/main" val="302788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3958433" y="513236"/>
            <a:ext cx="4275133" cy="830997"/>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A. Políticas de seguridad informática</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11854" y="1344233"/>
            <a:ext cx="10968290" cy="4924425"/>
          </a:xfrm>
          <a:prstGeom prst="rect">
            <a:avLst/>
          </a:prstGeom>
          <a:noFill/>
        </p:spPr>
        <p:txBody>
          <a:bodyPr wrap="square">
            <a:spAutoFit/>
          </a:bodyPr>
          <a:lstStyle/>
          <a:p>
            <a:pPr algn="just" rtl="0">
              <a:spcBef>
                <a:spcPts val="1200"/>
              </a:spcBef>
              <a:spcAft>
                <a:spcPts val="1200"/>
              </a:spcAft>
            </a:pPr>
            <a:r>
              <a:rPr lang="es-MX" sz="1400" b="0" i="1" u="none" strike="noStrike" dirty="0">
                <a:solidFill>
                  <a:srgbClr val="000000"/>
                </a:solidFill>
                <a:effectLst/>
              </a:rPr>
              <a:t> </a:t>
            </a:r>
            <a:r>
              <a:rPr lang="es-MX" sz="1400" b="1" i="1" u="none" strike="noStrike" dirty="0">
                <a:solidFill>
                  <a:srgbClr val="000000"/>
                </a:solidFill>
                <a:effectLst/>
              </a:rPr>
              <a:t>- </a:t>
            </a:r>
            <a:r>
              <a:rPr lang="es-MX" sz="1400" b="1" i="0" u="none" strike="noStrike" dirty="0">
                <a:solidFill>
                  <a:srgbClr val="000000"/>
                </a:solidFill>
                <a:effectLst/>
              </a:rPr>
              <a:t>La confidencialidad</a:t>
            </a:r>
            <a:r>
              <a:rPr lang="es-MX" sz="1400" b="0" i="0" u="none" strike="noStrike" dirty="0">
                <a:solidFill>
                  <a:srgbClr val="000000"/>
                </a:solidFill>
                <a:effectLst/>
              </a:rPr>
              <a:t>, la cual su principal objetivo es impedir que usuarios no deseados accedan al sistema, ni a la información que está disponible. </a:t>
            </a:r>
            <a:endParaRPr lang="es-MX" sz="1400" b="0" dirty="0">
              <a:effectLst/>
            </a:endParaRPr>
          </a:p>
          <a:p>
            <a:pPr algn="just" rtl="0">
              <a:spcBef>
                <a:spcPts val="1200"/>
              </a:spcBef>
              <a:spcAft>
                <a:spcPts val="1200"/>
              </a:spcAft>
            </a:pPr>
            <a:r>
              <a:rPr lang="es-MX" sz="1400" b="1" i="1" u="none" strike="noStrike" dirty="0">
                <a:solidFill>
                  <a:srgbClr val="000000"/>
                </a:solidFill>
                <a:effectLst/>
              </a:rPr>
              <a:t>-</a:t>
            </a:r>
            <a:r>
              <a:rPr lang="es-MX" sz="1400" b="1" i="0" u="none" strike="noStrike" dirty="0">
                <a:solidFill>
                  <a:srgbClr val="000000"/>
                </a:solidFill>
                <a:effectLst/>
              </a:rPr>
              <a:t> La integridad de la información</a:t>
            </a:r>
            <a:r>
              <a:rPr lang="es-MX" sz="1400" b="0" i="0" u="none" strike="noStrike" dirty="0">
                <a:solidFill>
                  <a:srgbClr val="000000"/>
                </a:solidFill>
                <a:effectLst/>
              </a:rPr>
              <a:t> a la que se puede llegar a tener acceso, impidiendo que la información pueda ser manipulada por personal no autorizado o deseado.</a:t>
            </a:r>
            <a:endParaRPr lang="es-MX" sz="1400" b="0" dirty="0">
              <a:effectLst/>
            </a:endParaRPr>
          </a:p>
          <a:p>
            <a:pPr algn="just" rtl="0">
              <a:spcBef>
                <a:spcPts val="1200"/>
              </a:spcBef>
              <a:spcAft>
                <a:spcPts val="1200"/>
              </a:spcAft>
            </a:pPr>
            <a:r>
              <a:rPr lang="es-MX" sz="1400" b="1" i="1" u="none" strike="noStrike" dirty="0">
                <a:solidFill>
                  <a:srgbClr val="000000"/>
                </a:solidFill>
                <a:effectLst/>
              </a:rPr>
              <a:t>-</a:t>
            </a:r>
            <a:r>
              <a:rPr lang="es-MX" sz="1400" b="1" i="0" u="none" strike="noStrike" dirty="0">
                <a:solidFill>
                  <a:srgbClr val="000000"/>
                </a:solidFill>
                <a:effectLst/>
              </a:rPr>
              <a:t> La disponibilidad de la información</a:t>
            </a:r>
            <a:r>
              <a:rPr lang="es-MX" sz="1400" b="0" i="0" u="none" strike="noStrike" dirty="0">
                <a:solidFill>
                  <a:srgbClr val="000000"/>
                </a:solidFill>
                <a:effectLst/>
              </a:rPr>
              <a:t> en cualquier momento a cualquier usuario. Puede ser accesible en cualquier instante y el sistema debe ser capaz de lograr recuperarse. </a:t>
            </a:r>
            <a:endParaRPr lang="es-MX" sz="1400" b="0" dirty="0">
              <a:effectLst/>
            </a:endParaRPr>
          </a:p>
          <a:p>
            <a:pPr algn="just" rtl="0">
              <a:spcBef>
                <a:spcPts val="1200"/>
              </a:spcBef>
              <a:spcAft>
                <a:spcPts val="1200"/>
              </a:spcAft>
            </a:pPr>
            <a:r>
              <a:rPr lang="es-MX" sz="1400" b="0" i="0" u="none" strike="noStrike" dirty="0">
                <a:solidFill>
                  <a:srgbClr val="000000"/>
                </a:solidFill>
                <a:effectLst/>
              </a:rPr>
              <a:t>La empresa implementa métodos para brindar a los usuarios un sistema de seguridad informática de calidad tales como:</a:t>
            </a:r>
            <a:endParaRPr lang="es-MX" sz="1400" b="0" dirty="0">
              <a:effectLst/>
            </a:endParaRPr>
          </a:p>
          <a:p>
            <a:pPr lvl="2" algn="just" fontAlgn="base">
              <a:spcBef>
                <a:spcPts val="1200"/>
              </a:spcBef>
              <a:buFont typeface="Arial" panose="020B0604020202020204" pitchFamily="34" charset="0"/>
              <a:buChar char="•"/>
            </a:pPr>
            <a:r>
              <a:rPr lang="es-MX" sz="1400" b="0" i="0" u="none" strike="noStrike" dirty="0">
                <a:solidFill>
                  <a:srgbClr val="000000"/>
                </a:solidFill>
                <a:effectLst/>
              </a:rPr>
              <a:t>Actualizaciones de los sistemas operativos cada 3 meses.</a:t>
            </a:r>
          </a:p>
          <a:p>
            <a:pPr lvl="2" algn="just" fontAlgn="base">
              <a:buFont typeface="Arial" panose="020B0604020202020204" pitchFamily="34" charset="0"/>
              <a:buChar char="•"/>
            </a:pPr>
            <a:r>
              <a:rPr lang="es-MX" sz="1400" b="0" i="0" u="none" strike="noStrike" dirty="0">
                <a:solidFill>
                  <a:srgbClr val="000000"/>
                </a:solidFill>
                <a:effectLst/>
              </a:rPr>
              <a:t>Capacitaciones de seguridad informática cada 2 semanas.</a:t>
            </a:r>
          </a:p>
          <a:p>
            <a:pPr lvl="2" algn="just" fontAlgn="base">
              <a:buFont typeface="Arial" panose="020B0604020202020204" pitchFamily="34" charset="0"/>
              <a:buChar char="•"/>
            </a:pPr>
            <a:r>
              <a:rPr lang="es-MX" sz="1400" b="0" i="0" u="none" strike="noStrike" dirty="0">
                <a:solidFill>
                  <a:srgbClr val="000000"/>
                </a:solidFill>
                <a:effectLst/>
              </a:rPr>
              <a:t>Uso de antivirus en las computadoras.</a:t>
            </a:r>
          </a:p>
          <a:p>
            <a:pPr lvl="2" algn="just" fontAlgn="base">
              <a:buFont typeface="Arial" panose="020B0604020202020204" pitchFamily="34" charset="0"/>
              <a:buChar char="•"/>
            </a:pPr>
            <a:r>
              <a:rPr lang="es-MX" sz="1400" b="0" i="0" u="none" strike="noStrike" dirty="0">
                <a:solidFill>
                  <a:srgbClr val="000000"/>
                </a:solidFill>
                <a:effectLst/>
              </a:rPr>
              <a:t>Redes y Wifi protegidos.</a:t>
            </a:r>
          </a:p>
          <a:p>
            <a:pPr lvl="2" algn="just" fontAlgn="base">
              <a:buFont typeface="Arial" panose="020B0604020202020204" pitchFamily="34" charset="0"/>
              <a:buChar char="•"/>
            </a:pPr>
            <a:r>
              <a:rPr lang="es-MX" sz="1400" b="0" i="0" u="none" strike="noStrike" dirty="0">
                <a:solidFill>
                  <a:srgbClr val="000000"/>
                </a:solidFill>
                <a:effectLst/>
              </a:rPr>
              <a:t>Actualización constante de contraseñas seguras.</a:t>
            </a:r>
          </a:p>
          <a:p>
            <a:pPr lvl="2" algn="just" fontAlgn="base">
              <a:buFont typeface="Arial" panose="020B0604020202020204" pitchFamily="34" charset="0"/>
              <a:buChar char="•"/>
            </a:pPr>
            <a:r>
              <a:rPr lang="es-MX" sz="1400" b="0" i="0" u="none" strike="noStrike" dirty="0">
                <a:solidFill>
                  <a:srgbClr val="000000"/>
                </a:solidFill>
                <a:effectLst/>
              </a:rPr>
              <a:t>Bloquear puertos USB.</a:t>
            </a:r>
          </a:p>
          <a:p>
            <a:pPr lvl="2" algn="just" fontAlgn="base">
              <a:buFont typeface="Arial" panose="020B0604020202020204" pitchFamily="34" charset="0"/>
              <a:buChar char="•"/>
            </a:pPr>
            <a:r>
              <a:rPr lang="es-MX" sz="1400" b="0" i="0" u="none" strike="noStrike" dirty="0">
                <a:solidFill>
                  <a:srgbClr val="000000"/>
                </a:solidFill>
                <a:effectLst/>
              </a:rPr>
              <a:t>Copias de seguridad que se actualizan cada semana.</a:t>
            </a:r>
          </a:p>
          <a:p>
            <a:pPr lvl="2" algn="just" fontAlgn="base">
              <a:spcAft>
                <a:spcPts val="1200"/>
              </a:spcAft>
              <a:buFont typeface="Arial" panose="020B0604020202020204" pitchFamily="34" charset="0"/>
              <a:buChar char="•"/>
            </a:pPr>
            <a:r>
              <a:rPr lang="es-MX" sz="1400" b="0" i="0" u="none" strike="noStrike" dirty="0">
                <a:solidFill>
                  <a:srgbClr val="000000"/>
                </a:solidFill>
                <a:effectLst/>
              </a:rPr>
              <a:t>Control y limitación de la utilización de los equipos.</a:t>
            </a:r>
          </a:p>
          <a:p>
            <a:br>
              <a:rPr lang="es-MX" sz="1400" dirty="0"/>
            </a:br>
            <a:endParaRPr lang="es-CO" sz="1400" dirty="0"/>
          </a:p>
        </p:txBody>
      </p:sp>
      <p:pic>
        <p:nvPicPr>
          <p:cNvPr id="3" name="8">
            <a:hlinkClick r:id="" action="ppaction://media"/>
            <a:extLst>
              <a:ext uri="{FF2B5EF4-FFF2-40B4-BE49-F238E27FC236}">
                <a16:creationId xmlns:a16="http://schemas.microsoft.com/office/drawing/2014/main" id="{E8B7442A-57AA-182A-40A5-2E3E692F89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84878" y="4520197"/>
            <a:ext cx="609600" cy="609600"/>
          </a:xfrm>
          <a:prstGeom prst="rect">
            <a:avLst/>
          </a:prstGeom>
        </p:spPr>
      </p:pic>
    </p:spTree>
    <p:extLst>
      <p:ext uri="{BB962C8B-B14F-4D97-AF65-F5344CB8AC3E}">
        <p14:creationId xmlns:p14="http://schemas.microsoft.com/office/powerpoint/2010/main" val="41683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3958433" y="513236"/>
            <a:ext cx="4275133" cy="830997"/>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B. Políticas de seguridad de la información</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611854" y="1807797"/>
            <a:ext cx="10968290" cy="3824124"/>
          </a:xfrm>
          <a:prstGeom prst="rect">
            <a:avLst/>
          </a:prstGeom>
          <a:noFill/>
        </p:spPr>
        <p:txBody>
          <a:bodyPr wrap="square">
            <a:spAutoFit/>
          </a:bodyPr>
          <a:lstStyle/>
          <a:p>
            <a:pPr algn="just" rtl="0">
              <a:spcBef>
                <a:spcPts val="900"/>
              </a:spcBef>
              <a:spcAft>
                <a:spcPts val="900"/>
              </a:spcAft>
            </a:pPr>
            <a:r>
              <a:rPr lang="es-MX" sz="1800" b="0" i="0" u="none" strike="noStrike" dirty="0">
                <a:solidFill>
                  <a:srgbClr val="000000"/>
                </a:solidFill>
                <a:effectLst/>
              </a:rPr>
              <a:t>- </a:t>
            </a:r>
            <a:r>
              <a:rPr lang="es-MX" sz="1800" b="1" i="0" u="none" strike="noStrike" dirty="0">
                <a:solidFill>
                  <a:srgbClr val="000000"/>
                </a:solidFill>
                <a:effectLst/>
              </a:rPr>
              <a:t>Preservar la integridad,</a:t>
            </a:r>
            <a:r>
              <a:rPr lang="es-MX" sz="1800" b="0" i="0" u="none" strike="noStrike" dirty="0">
                <a:solidFill>
                  <a:srgbClr val="000000"/>
                </a:solidFill>
                <a:effectLst/>
              </a:rPr>
              <a:t> </a:t>
            </a:r>
            <a:r>
              <a:rPr lang="es-MX" sz="1800" b="1" i="0" u="none" strike="noStrike" dirty="0">
                <a:solidFill>
                  <a:srgbClr val="000000"/>
                </a:solidFill>
                <a:effectLst/>
              </a:rPr>
              <a:t>confidencialidad y disponibilidad </a:t>
            </a:r>
            <a:r>
              <a:rPr lang="es-MX" sz="1800" b="0" i="0" u="none" strike="noStrike" dirty="0">
                <a:solidFill>
                  <a:srgbClr val="000000"/>
                </a:solidFill>
                <a:effectLst/>
              </a:rPr>
              <a:t>de los activos de la información.</a:t>
            </a:r>
            <a:endParaRPr lang="es-MX" sz="1400" b="0" dirty="0">
              <a:effectLst/>
            </a:endParaRPr>
          </a:p>
          <a:p>
            <a:pPr algn="just" rtl="0">
              <a:spcBef>
                <a:spcPts val="900"/>
              </a:spcBef>
              <a:spcAft>
                <a:spcPts val="900"/>
              </a:spcAft>
            </a:pPr>
            <a:r>
              <a:rPr lang="es-MX" sz="1800" b="1" i="0" u="none" strike="noStrike" dirty="0">
                <a:solidFill>
                  <a:srgbClr val="000000"/>
                </a:solidFill>
                <a:effectLst/>
              </a:rPr>
              <a:t>Fomentar la seguridad de la información</a:t>
            </a:r>
            <a:r>
              <a:rPr lang="es-MX" sz="1800" b="0" i="0" u="none" strike="noStrike" dirty="0">
                <a:solidFill>
                  <a:srgbClr val="000000"/>
                </a:solidFill>
                <a:effectLst/>
              </a:rPr>
              <a:t>. Con esto no solo lograremos el cumplimiento de los requisitos de la ley, sino que también la optimización de los recursos humanos, tecnológicos y administrativos.</a:t>
            </a:r>
            <a:endParaRPr lang="es-MX" sz="1400" b="0" dirty="0">
              <a:effectLst/>
            </a:endParaRPr>
          </a:p>
          <a:p>
            <a:pPr algn="just" rtl="0">
              <a:spcBef>
                <a:spcPts val="900"/>
              </a:spcBef>
              <a:spcAft>
                <a:spcPts val="900"/>
              </a:spcAft>
            </a:pPr>
            <a:r>
              <a:rPr lang="es-MX" sz="1800" b="0" i="0" u="none" strike="noStrike" dirty="0">
                <a:solidFill>
                  <a:srgbClr val="000000"/>
                </a:solidFill>
                <a:effectLst/>
              </a:rPr>
              <a:t>Los procesos que usará la empresa para proteger la seguridad de la información serán:</a:t>
            </a:r>
            <a:endParaRPr lang="es-MX" sz="1400" b="0" dirty="0">
              <a:effectLst/>
            </a:endParaRPr>
          </a:p>
          <a:p>
            <a:pPr algn="just" rtl="0" fontAlgn="base">
              <a:spcBef>
                <a:spcPts val="900"/>
              </a:spcBef>
              <a:spcAft>
                <a:spcPts val="0"/>
              </a:spcAft>
              <a:buFont typeface="Arial" panose="020B0604020202020204" pitchFamily="34" charset="0"/>
              <a:buChar char="•"/>
            </a:pPr>
            <a:r>
              <a:rPr lang="es-MX" sz="1800" b="0" i="0" u="none" strike="noStrike" dirty="0">
                <a:solidFill>
                  <a:srgbClr val="000000"/>
                </a:solidFill>
                <a:effectLst/>
              </a:rPr>
              <a:t>Aseguramiento de las redes Wifi con claves de alta seguridad encriptadas en WPA2.</a:t>
            </a:r>
          </a:p>
          <a:p>
            <a:pPr algn="just" rtl="0" fontAlgn="base">
              <a:spcBef>
                <a:spcPts val="0"/>
              </a:spcBef>
              <a:spcAft>
                <a:spcPts val="0"/>
              </a:spcAft>
              <a:buFont typeface="Arial" panose="020B0604020202020204" pitchFamily="34" charset="0"/>
              <a:buChar char="•"/>
            </a:pPr>
            <a:r>
              <a:rPr lang="es-MX" sz="1800" b="0" i="0" u="none" strike="noStrike" dirty="0">
                <a:solidFill>
                  <a:srgbClr val="000000"/>
                </a:solidFill>
                <a:effectLst/>
              </a:rPr>
              <a:t>Plan de respuesta en caso de haber incidentes.</a:t>
            </a:r>
          </a:p>
          <a:p>
            <a:pPr algn="just" rtl="0" fontAlgn="base">
              <a:spcBef>
                <a:spcPts val="0"/>
              </a:spcBef>
              <a:spcAft>
                <a:spcPts val="0"/>
              </a:spcAft>
              <a:buFont typeface="Arial" panose="020B0604020202020204" pitchFamily="34" charset="0"/>
              <a:buChar char="•"/>
            </a:pPr>
            <a:r>
              <a:rPr lang="es-MX" sz="1800" b="0" i="0" u="none" strike="noStrike" dirty="0">
                <a:solidFill>
                  <a:srgbClr val="000000"/>
                </a:solidFill>
                <a:effectLst/>
              </a:rPr>
              <a:t>Verificación de cumplimiento de las normas internas sobre el manejo de datos e información.</a:t>
            </a:r>
          </a:p>
          <a:p>
            <a:pPr algn="just" rtl="0" fontAlgn="base">
              <a:spcBef>
                <a:spcPts val="0"/>
              </a:spcBef>
              <a:spcAft>
                <a:spcPts val="0"/>
              </a:spcAft>
              <a:buFont typeface="Arial" panose="020B0604020202020204" pitchFamily="34" charset="0"/>
              <a:buChar char="•"/>
            </a:pPr>
            <a:r>
              <a:rPr lang="es-MX" sz="1800" b="0" i="0" u="none" strike="noStrike" dirty="0">
                <a:solidFill>
                  <a:srgbClr val="000000"/>
                </a:solidFill>
                <a:effectLst/>
              </a:rPr>
              <a:t>Comprobación de la seguridad de terceros.</a:t>
            </a:r>
          </a:p>
          <a:p>
            <a:pPr algn="just" rtl="0" fontAlgn="base">
              <a:spcBef>
                <a:spcPts val="0"/>
              </a:spcBef>
              <a:spcAft>
                <a:spcPts val="900"/>
              </a:spcAft>
              <a:buFont typeface="Arial" panose="020B0604020202020204" pitchFamily="34" charset="0"/>
              <a:buChar char="•"/>
            </a:pPr>
            <a:r>
              <a:rPr lang="es-MX" sz="1800" b="0" i="0" u="none" strike="noStrike" dirty="0">
                <a:solidFill>
                  <a:srgbClr val="000000"/>
                </a:solidFill>
                <a:effectLst/>
              </a:rPr>
              <a:t>Formación y capacitación de los empleados.</a:t>
            </a:r>
          </a:p>
          <a:p>
            <a:br>
              <a:rPr lang="es-MX" sz="1400" dirty="0"/>
            </a:br>
            <a:endParaRPr lang="es-CO" sz="1400" dirty="0"/>
          </a:p>
        </p:txBody>
      </p:sp>
      <p:pic>
        <p:nvPicPr>
          <p:cNvPr id="5" name="9">
            <a:hlinkClick r:id="" action="ppaction://media"/>
            <a:extLst>
              <a:ext uri="{FF2B5EF4-FFF2-40B4-BE49-F238E27FC236}">
                <a16:creationId xmlns:a16="http://schemas.microsoft.com/office/drawing/2014/main" id="{BB7BDCD0-8A56-4176-FAA3-2884C9B756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83700" y="5181600"/>
            <a:ext cx="609600" cy="609600"/>
          </a:xfrm>
          <a:prstGeom prst="rect">
            <a:avLst/>
          </a:prstGeom>
        </p:spPr>
      </p:pic>
    </p:spTree>
    <p:extLst>
      <p:ext uri="{BB962C8B-B14F-4D97-AF65-F5344CB8AC3E}">
        <p14:creationId xmlns:p14="http://schemas.microsoft.com/office/powerpoint/2010/main" val="37734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E859B76-F506-EB16-5B99-BEAA0FB78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78" y="296194"/>
            <a:ext cx="2077570" cy="678707"/>
          </a:xfrm>
          <a:prstGeom prst="rect">
            <a:avLst/>
          </a:prstGeom>
        </p:spPr>
      </p:pic>
      <p:sp>
        <p:nvSpPr>
          <p:cNvPr id="2" name="CuadroTexto 1">
            <a:extLst>
              <a:ext uri="{FF2B5EF4-FFF2-40B4-BE49-F238E27FC236}">
                <a16:creationId xmlns:a16="http://schemas.microsoft.com/office/drawing/2014/main" id="{221C3F2F-359C-A39C-7F4E-E3C5DE255E59}"/>
              </a:ext>
            </a:extLst>
          </p:cNvPr>
          <p:cNvSpPr txBox="1"/>
          <p:nvPr/>
        </p:nvSpPr>
        <p:spPr>
          <a:xfrm>
            <a:off x="3958433" y="513236"/>
            <a:ext cx="4275133" cy="830997"/>
          </a:xfrm>
          <a:prstGeom prst="rect">
            <a:avLst/>
          </a:prstGeom>
          <a:noFill/>
        </p:spPr>
        <p:txBody>
          <a:bodyPr wrap="square" rtlCol="0">
            <a:spAutoFit/>
          </a:bodyPr>
          <a:lstStyle/>
          <a:p>
            <a:pPr algn="ctr"/>
            <a:r>
              <a:rPr lang="es-MX" sz="2400" b="1" kern="0" dirty="0">
                <a:effectLst/>
                <a:latin typeface="+mj-lt"/>
                <a:cs typeface="Arial" panose="020B0604020202020204" pitchFamily="34" charset="0"/>
              </a:rPr>
              <a:t> C. Análisis, Escaneo y Remedición de un sistema de   información.</a:t>
            </a:r>
          </a:p>
        </p:txBody>
      </p:sp>
      <p:sp>
        <p:nvSpPr>
          <p:cNvPr id="11" name="CuadroTexto 10">
            <a:extLst>
              <a:ext uri="{FF2B5EF4-FFF2-40B4-BE49-F238E27FC236}">
                <a16:creationId xmlns:a16="http://schemas.microsoft.com/office/drawing/2014/main" id="{D888472D-5418-3424-E18D-11958ADA3E0D}"/>
              </a:ext>
            </a:extLst>
          </p:cNvPr>
          <p:cNvSpPr txBox="1"/>
          <p:nvPr/>
        </p:nvSpPr>
        <p:spPr>
          <a:xfrm>
            <a:off x="978146" y="1843057"/>
            <a:ext cx="10235708" cy="1759456"/>
          </a:xfrm>
          <a:prstGeom prst="rect">
            <a:avLst/>
          </a:prstGeom>
          <a:noFill/>
        </p:spPr>
        <p:txBody>
          <a:bodyPr wrap="square">
            <a:spAutoFit/>
          </a:bodyPr>
          <a:lstStyle/>
          <a:p>
            <a:pPr algn="just" rtl="0">
              <a:spcBef>
                <a:spcPts val="0"/>
              </a:spcBef>
              <a:spcAft>
                <a:spcPts val="990"/>
              </a:spcAft>
            </a:pPr>
            <a:r>
              <a:rPr lang="es-MX" sz="1800" b="0" i="0" u="none" strike="noStrike" dirty="0">
                <a:solidFill>
                  <a:srgbClr val="000000"/>
                </a:solidFill>
                <a:effectLst/>
              </a:rPr>
              <a:t>En innova pudimos evidenciar las estrategias que se toman para la evaluación y análisis de vulnerabilidades y amenazas que puedan afectar la infraestructura tecnológica. Utilizando herramientas de escaneo y análisis. Una de ellas es </a:t>
            </a:r>
            <a:r>
              <a:rPr lang="es-MX" sz="1800" b="0" i="0" u="none" strike="noStrike" dirty="0" err="1">
                <a:solidFill>
                  <a:srgbClr val="000000"/>
                </a:solidFill>
                <a:effectLst/>
              </a:rPr>
              <a:t>Arachni</a:t>
            </a:r>
            <a:r>
              <a:rPr lang="es-MX" sz="1800" b="0" i="0" u="none" strike="noStrike" dirty="0">
                <a:solidFill>
                  <a:srgbClr val="000000"/>
                </a:solidFill>
                <a:effectLst/>
              </a:rPr>
              <a:t>, ejecutando un ejercicio mostrado en la siguiente imagen.</a:t>
            </a:r>
            <a:endParaRPr lang="es-MX" b="0" dirty="0">
              <a:effectLst/>
            </a:endParaRPr>
          </a:p>
          <a:p>
            <a:br>
              <a:rPr lang="es-MX" dirty="0"/>
            </a:br>
            <a:br>
              <a:rPr lang="es-MX" sz="1400" dirty="0"/>
            </a:br>
            <a:endParaRPr lang="es-CO" sz="1400" dirty="0"/>
          </a:p>
        </p:txBody>
      </p:sp>
      <p:pic>
        <p:nvPicPr>
          <p:cNvPr id="1026" name="Picture 2">
            <a:extLst>
              <a:ext uri="{FF2B5EF4-FFF2-40B4-BE49-F238E27FC236}">
                <a16:creationId xmlns:a16="http://schemas.microsoft.com/office/drawing/2014/main" id="{21053D60-C711-D7E6-2B8D-39D483B28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436" y="3092117"/>
            <a:ext cx="6124883" cy="2925798"/>
          </a:xfrm>
          <a:prstGeom prst="rect">
            <a:avLst/>
          </a:prstGeom>
          <a:noFill/>
          <a:extLst>
            <a:ext uri="{909E8E84-426E-40DD-AFC4-6F175D3DCCD1}">
              <a14:hiddenFill xmlns:a14="http://schemas.microsoft.com/office/drawing/2010/main">
                <a:solidFill>
                  <a:srgbClr val="FFFFFF"/>
                </a:solidFill>
              </a14:hiddenFill>
            </a:ext>
          </a:extLst>
        </p:spPr>
      </p:pic>
      <p:pic>
        <p:nvPicPr>
          <p:cNvPr id="3" name="10">
            <a:hlinkClick r:id="" action="ppaction://media"/>
            <a:extLst>
              <a:ext uri="{FF2B5EF4-FFF2-40B4-BE49-F238E27FC236}">
                <a16:creationId xmlns:a16="http://schemas.microsoft.com/office/drawing/2014/main" id="{470BAD4D-6F88-15C5-1525-026EA3EBAB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03932" y="4101337"/>
            <a:ext cx="609600" cy="609600"/>
          </a:xfrm>
          <a:prstGeom prst="rect">
            <a:avLst/>
          </a:prstGeom>
        </p:spPr>
      </p:pic>
    </p:spTree>
    <p:extLst>
      <p:ext uri="{BB962C8B-B14F-4D97-AF65-F5344CB8AC3E}">
        <p14:creationId xmlns:p14="http://schemas.microsoft.com/office/powerpoint/2010/main" val="28124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65D63A39ECCA345A855873A7E7B7A9C" ma:contentTypeVersion="2" ma:contentTypeDescription="Crear nuevo documento." ma:contentTypeScope="" ma:versionID="ccc798616de4f3277b42d0b27bfbbf98">
  <xsd:schema xmlns:xsd="http://www.w3.org/2001/XMLSchema" xmlns:xs="http://www.w3.org/2001/XMLSchema" xmlns:p="http://schemas.microsoft.com/office/2006/metadata/properties" xmlns:ns3="371ffa7d-21ea-4053-8017-fa242d8454fc" targetNamespace="http://schemas.microsoft.com/office/2006/metadata/properties" ma:root="true" ma:fieldsID="0b7913acdb4b7bcd3f3040d5a1710900" ns3:_="">
    <xsd:import namespace="371ffa7d-21ea-4053-8017-fa242d8454f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1ffa7d-21ea-4053-8017-fa242d8454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99735C-0C11-4A97-BD0E-C347AC6DC06D}">
  <ds:schemaRefs>
    <ds:schemaRef ds:uri="http://schemas.microsoft.com/sharepoint/v3/contenttype/forms"/>
  </ds:schemaRefs>
</ds:datastoreItem>
</file>

<file path=customXml/itemProps2.xml><?xml version="1.0" encoding="utf-8"?>
<ds:datastoreItem xmlns:ds="http://schemas.openxmlformats.org/officeDocument/2006/customXml" ds:itemID="{3104A2A3-A512-412F-954E-6DB0F1149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1ffa7d-21ea-4053-8017-fa242d8454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EDCA4E-B86D-4760-AA58-8538A7952508}">
  <ds:schemaRefs>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purl.org/dc/elements/1.1/"/>
    <ds:schemaRef ds:uri="371ffa7d-21ea-4053-8017-fa242d8454fc"/>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1245</Words>
  <Application>Microsoft Office PowerPoint</Application>
  <PresentationFormat>Panorámica</PresentationFormat>
  <Paragraphs>76</Paragraphs>
  <Slides>19</Slides>
  <Notes>0</Notes>
  <HiddenSlides>0</HiddenSlides>
  <MMClips>20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Daniel Leon Prieto</dc:creator>
  <cp:lastModifiedBy>Jorge Daniel Leon Prieto</cp:lastModifiedBy>
  <cp:revision>2</cp:revision>
  <dcterms:created xsi:type="dcterms:W3CDTF">2022-06-21T04:33:57Z</dcterms:created>
  <dcterms:modified xsi:type="dcterms:W3CDTF">2022-06-29T02:01:09Z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0x010100865D63A39ECCA345A855873A7E7B7A9C</vt:lpwstr>
  </property>
</Properties>
</file>